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8 = 2 × 4, but 4 is not prime. 4 = 2 × 2, so 8 = 2 × 2 × 2. The correct prime factorization is 48 = 2 × 2 × 2 × 2 × 3 = 2⁴ ×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1FA6A2">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Prime Factorization</a:t>
            </a:r>
            <a:endParaRPr lang="en-US" sz="3000" dirty="0"/>
          </a:p>
        </p:txBody>
      </p:sp>
      <p:sp>
        <p:nvSpPr>
          <p:cNvPr id="7" name="Text 5"/>
          <p:cNvSpPr/>
          <p:nvPr/>
        </p:nvSpPr>
        <p:spPr>
          <a:xfrm>
            <a:off x="411480" y="4160520"/>
            <a:ext cx="118872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  ·  Lesson 1-1</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1FA6A2"/>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how I broke a number down using the words prime number, composite number, factor, and exponent.</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prime factorization?</a:t>
            </a:r>
            <a:endParaRPr lang="en-US" sz="1200" dirty="0"/>
          </a:p>
        </p:txBody>
      </p:sp>
      <p:sp>
        <p:nvSpPr>
          <p:cNvPr id="20" name="Shape 18"/>
          <p:cNvSpPr/>
          <p:nvPr/>
        </p:nvSpPr>
        <p:spPr>
          <a:xfrm>
            <a:off x="640080" y="1609344"/>
            <a:ext cx="274320" cy="274320"/>
          </a:xfrm>
          <a:prstGeom prst="ellipse">
            <a:avLst/>
          </a:prstGeom>
          <a:solidFill>
            <a:srgbClr val="1FA6A2"/>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Let's factor 12 together. What is one way to split 12 into two factors? (You might say 3 × 4.)</a:t>
            </a:r>
            <a:endParaRPr lang="en-US" sz="1050" dirty="0"/>
          </a:p>
        </p:txBody>
      </p:sp>
      <p:sp>
        <p:nvSpPr>
          <p:cNvPr id="23" name="Shape 21"/>
          <p:cNvSpPr/>
          <p:nvPr/>
        </p:nvSpPr>
        <p:spPr>
          <a:xfrm>
            <a:off x="640080" y="2084832"/>
            <a:ext cx="274320" cy="274320"/>
          </a:xfrm>
          <a:prstGeom prst="ellipse">
            <a:avLst/>
          </a:prstGeom>
          <a:solidFill>
            <a:srgbClr val="1FA6A2"/>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Is 3 prime? Yes, so we keep it. Is 4 prime? No — what is 4 split apart? (4 = 2 × 2.)</a:t>
            </a:r>
            <a:endParaRPr lang="en-US" sz="1050" dirty="0"/>
          </a:p>
        </p:txBody>
      </p:sp>
      <p:sp>
        <p:nvSpPr>
          <p:cNvPr id="26" name="Shape 24"/>
          <p:cNvSpPr/>
          <p:nvPr/>
        </p:nvSpPr>
        <p:spPr>
          <a:xfrm>
            <a:off x="640080" y="2560320"/>
            <a:ext cx="274320" cy="274320"/>
          </a:xfrm>
          <a:prstGeom prst="ellipse">
            <a:avLst/>
          </a:prstGeom>
          <a:solidFill>
            <a:srgbClr val="1FA6A2"/>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put the prime factors together: 12 = 2 × 2 × 3. Every factor is prime, so we are done.</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Mission Control needs to break the 60 supply crates into prime parts. Is 60 a prime number or a composite number, and how can you tell before you even start the factor tree?</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1FA6A2"/>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Keep breaking a number apart until every factor is a prime number you cannot split anymore.</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Sort these numbers — which are prime and which are composite?</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2</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3</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5</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11</a:t>
            </a:r>
            <a:endParaRPr lang="en-US" sz="900" dirty="0"/>
          </a:p>
        </p:txBody>
      </p:sp>
      <p:sp>
        <p:nvSpPr>
          <p:cNvPr id="24" name="Text 22"/>
          <p:cNvSpPr/>
          <p:nvPr/>
        </p:nvSpPr>
        <p:spPr>
          <a:xfrm>
            <a:off x="236220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13</a:t>
            </a:r>
            <a:endParaRPr lang="en-US" sz="900" dirty="0"/>
          </a:p>
        </p:txBody>
      </p:sp>
      <p:sp>
        <p:nvSpPr>
          <p:cNvPr id="25" name="Text 23"/>
          <p:cNvSpPr/>
          <p:nvPr/>
        </p:nvSpPr>
        <p:spPr>
          <a:xfrm>
            <a:off x="413004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4</a:t>
            </a:r>
            <a:endParaRPr lang="en-US" sz="900" dirty="0"/>
          </a:p>
        </p:txBody>
      </p:sp>
      <p:sp>
        <p:nvSpPr>
          <p:cNvPr id="26" name="Shape 24"/>
          <p:cNvSpPr/>
          <p:nvPr/>
        </p:nvSpPr>
        <p:spPr>
          <a:xfrm>
            <a:off x="59436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Prime Numbers</a:t>
            </a:r>
            <a:endParaRPr lang="en-US" sz="950" dirty="0"/>
          </a:p>
        </p:txBody>
      </p:sp>
      <p:sp>
        <p:nvSpPr>
          <p:cNvPr id="28" name="Shape 26"/>
          <p:cNvSpPr/>
          <p:nvPr/>
        </p:nvSpPr>
        <p:spPr>
          <a:xfrm>
            <a:off x="3246120" y="2560320"/>
            <a:ext cx="2514600" cy="1965960"/>
          </a:xfrm>
          <a:prstGeom prst="roundRect">
            <a:avLst>
              <a:gd name="adj" fmla="val 2326"/>
            </a:avLst>
          </a:prstGeom>
          <a:solidFill>
            <a:srgbClr val="FFFFFF"/>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3246120" y="2560320"/>
            <a:ext cx="2514600" cy="292608"/>
          </a:xfrm>
          <a:prstGeom prst="rect">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Composite Numbers</a:t>
            </a:r>
            <a:endParaRPr lang="en-US" sz="950" dirty="0"/>
          </a:p>
        </p:txBody>
      </p:sp>
      <p:sp>
        <p:nvSpPr>
          <p:cNvPr id="30" name="Shape 28"/>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2" name="Text 30"/>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Look at your factor tree for 60. How did you decide which numbers to break apart first, and how do you know when to stop?</a:t>
            </a:r>
            <a:endParaRPr lang="en-US" sz="1000" dirty="0"/>
          </a:p>
        </p:txBody>
      </p:sp>
      <p:sp>
        <p:nvSpPr>
          <p:cNvPr id="33" name="Shape 31"/>
          <p:cNvSpPr/>
          <p:nvPr/>
        </p:nvSpPr>
        <p:spPr>
          <a:xfrm>
            <a:off x="6217920" y="2743200"/>
            <a:ext cx="2423160" cy="0"/>
          </a:xfrm>
          <a:prstGeom prst="line">
            <a:avLst/>
          </a:prstGeom>
          <a:noFill/>
          <a:ln w="9525">
            <a:solidFill>
              <a:srgbClr val="C7CDD2"/>
            </a:solidFill>
            <a:prstDash val="dash"/>
          </a:ln>
        </p:spPr>
      </p:sp>
      <p:sp>
        <p:nvSpPr>
          <p:cNvPr id="34" name="Shape 32"/>
          <p:cNvSpPr/>
          <p:nvPr/>
        </p:nvSpPr>
        <p:spPr>
          <a:xfrm>
            <a:off x="6217920" y="3072384"/>
            <a:ext cx="2423160" cy="0"/>
          </a:xfrm>
          <a:prstGeom prst="line">
            <a:avLst/>
          </a:prstGeom>
          <a:noFill/>
          <a:ln w="9525">
            <a:solidFill>
              <a:srgbClr val="C7CDD2"/>
            </a:solidFill>
            <a:prstDash val="dash"/>
          </a:ln>
        </p:spPr>
      </p:sp>
      <p:sp>
        <p:nvSpPr>
          <p:cNvPr id="35" name="Shape 33"/>
          <p:cNvSpPr/>
          <p:nvPr/>
        </p:nvSpPr>
        <p:spPr>
          <a:xfrm>
            <a:off x="6217920" y="3401568"/>
            <a:ext cx="2423160" cy="0"/>
          </a:xfrm>
          <a:prstGeom prst="line">
            <a:avLst/>
          </a:prstGeom>
          <a:noFill/>
          <a:ln w="9525">
            <a:solidFill>
              <a:srgbClr val="C7CDD2"/>
            </a:solidFill>
            <a:prstDash val="dash"/>
          </a:ln>
        </p:spPr>
      </p:sp>
      <p:sp>
        <p:nvSpPr>
          <p:cNvPr id="36" name="Shape 34"/>
          <p:cNvSpPr/>
          <p:nvPr/>
        </p:nvSpPr>
        <p:spPr>
          <a:xfrm>
            <a:off x="6217920" y="3730752"/>
            <a:ext cx="2423160" cy="0"/>
          </a:xfrm>
          <a:prstGeom prst="line">
            <a:avLst/>
          </a:prstGeom>
          <a:noFill/>
          <a:ln w="9525">
            <a:solidFill>
              <a:srgbClr val="C7CDD2"/>
            </a:solidFill>
            <a:prstDash val="dash"/>
          </a:ln>
        </p:spPr>
      </p:sp>
      <p:sp>
        <p:nvSpPr>
          <p:cNvPr id="37" name="Shape 35"/>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Marcus's Mistake</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2286000"/>
          </a:xfrm>
          <a:prstGeom prst="roundRect">
            <a:avLst>
              <a:gd name="adj" fmla="val 2000"/>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Find prime factorization of 48:  </a:t>
            </a:r>
            <a:pPr indent="0" marL="0">
              <a:buNone/>
            </a:pPr>
            <a:r>
              <a:rPr lang="en-US" sz="950" b="1" dirty="0">
                <a:solidFill>
                  <a:srgbClr val="24323F"/>
                </a:solidFill>
                <a:latin typeface="Courier New" pitchFamily="34" charset="0"/>
                <a:ea typeface="Courier New" pitchFamily="34" charset="-122"/>
                <a:cs typeface="Courier New" pitchFamily="34" charset="-120"/>
              </a:rPr>
              <a:t>Start: 48</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First split:  </a:t>
            </a:r>
            <a:pPr indent="0" marL="0">
              <a:buNone/>
            </a:pPr>
            <a:r>
              <a:rPr lang="en-US" sz="950" b="1" dirty="0">
                <a:solidFill>
                  <a:srgbClr val="24323F"/>
                </a:solidFill>
                <a:latin typeface="Courier New" pitchFamily="34" charset="0"/>
                <a:ea typeface="Courier New" pitchFamily="34" charset="-122"/>
                <a:cs typeface="Courier New" pitchFamily="34" charset="-120"/>
              </a:rPr>
              <a:t>48 = 6 × 8</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Break down 6:  </a:t>
            </a:r>
            <a:pPr indent="0" marL="0">
              <a:buNone/>
            </a:pPr>
            <a:r>
              <a:rPr lang="en-US" sz="950" b="1" dirty="0">
                <a:solidFill>
                  <a:srgbClr val="24323F"/>
                </a:solidFill>
                <a:latin typeface="Courier New" pitchFamily="34" charset="0"/>
                <a:ea typeface="Courier New" pitchFamily="34" charset="-122"/>
                <a:cs typeface="Courier New" pitchFamily="34" charset="-120"/>
              </a:rPr>
              <a:t>6 = 2 × 3</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Break down 8:  </a:t>
            </a:r>
            <a:pPr indent="0" marL="0">
              <a:buNone/>
            </a:pPr>
            <a:r>
              <a:rPr lang="en-US" sz="950" b="1" dirty="0">
                <a:solidFill>
                  <a:srgbClr val="24323F"/>
                </a:solidFill>
                <a:latin typeface="Courier New" pitchFamily="34" charset="0"/>
                <a:ea typeface="Courier New" pitchFamily="34" charset="-122"/>
                <a:cs typeface="Courier New" pitchFamily="34" charset="-120"/>
              </a:rPr>
              <a:t>8 = 2 × 4</a:t>
            </a:r>
            <a:endParaRPr lang="en-US" sz="950" dirty="0"/>
          </a:p>
        </p:txBody>
      </p:sp>
      <p:sp>
        <p:nvSpPr>
          <p:cNvPr id="27" name="Text 25"/>
          <p:cNvSpPr/>
          <p:nvPr/>
        </p:nvSpPr>
        <p:spPr>
          <a:xfrm>
            <a:off x="777240" y="3474720"/>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5. </a:t>
            </a:r>
            <a:pPr indent="0" marL="0">
              <a:buNone/>
            </a:pPr>
            <a:r>
              <a:rPr lang="en-US" sz="950" b="1" dirty="0">
                <a:solidFill>
                  <a:srgbClr val="17324D"/>
                </a:solidFill>
                <a:latin typeface="Hanken Grotesk" pitchFamily="34" charset="0"/>
                <a:ea typeface="Hanken Grotesk" pitchFamily="34" charset="-122"/>
                <a:cs typeface="Hanken Grotesk" pitchFamily="34" charset="-120"/>
              </a:rPr>
              <a:t>Final answer:  </a:t>
            </a:r>
            <a:pPr indent="0" marL="0">
              <a:buNone/>
            </a:pPr>
            <a:r>
              <a:rPr lang="en-US" sz="950" b="1" dirty="0">
                <a:solidFill>
                  <a:srgbClr val="24323F"/>
                </a:solidFill>
                <a:latin typeface="Courier New" pitchFamily="34" charset="0"/>
                <a:ea typeface="Courier New" pitchFamily="34" charset="-122"/>
                <a:cs typeface="Courier New" pitchFamily="34" charset="-120"/>
              </a:rPr>
              <a:t>48 = 2 × 3 × 2 × 4</a:t>
            </a:r>
            <a:endParaRPr lang="en-US" sz="950" dirty="0"/>
          </a:p>
        </p:txBody>
      </p:sp>
      <p:sp>
        <p:nvSpPr>
          <p:cNvPr id="28" name="Text 26"/>
          <p:cNvSpPr/>
          <p:nvPr/>
        </p:nvSpPr>
        <p:spPr>
          <a:xfrm>
            <a:off x="594360" y="4050792"/>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9" name="Shape 27"/>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30" name="Text 28"/>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1" name="Text 29"/>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2" name="Shape 30"/>
          <p:cNvSpPr/>
          <p:nvPr/>
        </p:nvSpPr>
        <p:spPr>
          <a:xfrm>
            <a:off x="6217920" y="1783080"/>
            <a:ext cx="2423160" cy="0"/>
          </a:xfrm>
          <a:prstGeom prst="line">
            <a:avLst/>
          </a:prstGeom>
          <a:noFill/>
          <a:ln w="9525">
            <a:solidFill>
              <a:srgbClr val="C7CDD2"/>
            </a:solidFill>
            <a:prstDash val="dash"/>
          </a:ln>
        </p:spPr>
      </p:sp>
      <p:sp>
        <p:nvSpPr>
          <p:cNvPr id="33" name="Shape 31"/>
          <p:cNvSpPr/>
          <p:nvPr/>
        </p:nvSpPr>
        <p:spPr>
          <a:xfrm>
            <a:off x="6217920" y="2075688"/>
            <a:ext cx="2423160" cy="0"/>
          </a:xfrm>
          <a:prstGeom prst="line">
            <a:avLst/>
          </a:prstGeom>
          <a:noFill/>
          <a:ln w="9525">
            <a:solidFill>
              <a:srgbClr val="C7CDD2"/>
            </a:solidFill>
            <a:prstDash val="dash"/>
          </a:ln>
        </p:spPr>
      </p:sp>
      <p:sp>
        <p:nvSpPr>
          <p:cNvPr id="34" name="Shape 32"/>
          <p:cNvSpPr/>
          <p:nvPr/>
        </p:nvSpPr>
        <p:spPr>
          <a:xfrm>
            <a:off x="6217920" y="2368296"/>
            <a:ext cx="2423160" cy="0"/>
          </a:xfrm>
          <a:prstGeom prst="line">
            <a:avLst/>
          </a:prstGeom>
          <a:noFill/>
          <a:ln w="9525">
            <a:solidFill>
              <a:srgbClr val="C7CDD2"/>
            </a:solidFill>
            <a:prstDash val="dash"/>
          </a:ln>
        </p:spPr>
      </p:sp>
      <p:sp>
        <p:nvSpPr>
          <p:cNvPr id="35" name="Text 33"/>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6" name="Shape 34"/>
          <p:cNvSpPr/>
          <p:nvPr/>
        </p:nvSpPr>
        <p:spPr>
          <a:xfrm>
            <a:off x="6217920" y="3246120"/>
            <a:ext cx="2423160" cy="0"/>
          </a:xfrm>
          <a:prstGeom prst="line">
            <a:avLst/>
          </a:prstGeom>
          <a:noFill/>
          <a:ln w="9525">
            <a:solidFill>
              <a:srgbClr val="C7CDD2"/>
            </a:solidFill>
            <a:prstDash val="dash"/>
          </a:ln>
        </p:spPr>
      </p:sp>
      <p:sp>
        <p:nvSpPr>
          <p:cNvPr id="37" name="Shape 35"/>
          <p:cNvSpPr/>
          <p:nvPr/>
        </p:nvSpPr>
        <p:spPr>
          <a:xfrm>
            <a:off x="6217920" y="3538728"/>
            <a:ext cx="2423160" cy="0"/>
          </a:xfrm>
          <a:prstGeom prst="line">
            <a:avLst/>
          </a:prstGeom>
          <a:noFill/>
          <a:ln w="9525">
            <a:solidFill>
              <a:srgbClr val="C7CDD2"/>
            </a:solidFill>
            <a:prstDash val="dash"/>
          </a:ln>
        </p:spPr>
      </p:sp>
      <p:sp>
        <p:nvSpPr>
          <p:cNvPr id="38" name="Shape 36"/>
          <p:cNvSpPr/>
          <p:nvPr/>
        </p:nvSpPr>
        <p:spPr>
          <a:xfrm>
            <a:off x="6217920" y="3831336"/>
            <a:ext cx="2423160" cy="0"/>
          </a:xfrm>
          <a:prstGeom prst="line">
            <a:avLst/>
          </a:prstGeom>
          <a:noFill/>
          <a:ln w="9525">
            <a:solidFill>
              <a:srgbClr val="C7CDD2"/>
            </a:solidFill>
            <a:prstDash val="dash"/>
          </a:ln>
        </p:spPr>
      </p:sp>
      <p:sp>
        <p:nvSpPr>
          <p:cNvPr id="39" name="Shape 37"/>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1FA6A2"/>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want the prime factorization of 60. I start by splitting it: 60 = 6 × 10.</a:t>
            </a:r>
            <a:endParaRPr lang="en-US" sz="1050" dirty="0"/>
          </a:p>
        </p:txBody>
      </p:sp>
      <p:sp>
        <p:nvSpPr>
          <p:cNvPr id="22" name="Shape 20"/>
          <p:cNvSpPr/>
          <p:nvPr/>
        </p:nvSpPr>
        <p:spPr>
          <a:xfrm>
            <a:off x="594360" y="1719072"/>
            <a:ext cx="274320" cy="274320"/>
          </a:xfrm>
          <a:prstGeom prst="ellipse">
            <a:avLst/>
          </a:prstGeom>
          <a:solidFill>
            <a:srgbClr val="1FA6A2"/>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6 is not prime, so I break it: 6 = 2 × 3. Both 2 and 3 are prime, so I stop those branches.</a:t>
            </a:r>
            <a:endParaRPr lang="en-US" sz="1050" dirty="0"/>
          </a:p>
        </p:txBody>
      </p:sp>
      <p:sp>
        <p:nvSpPr>
          <p:cNvPr id="25" name="Shape 23"/>
          <p:cNvSpPr/>
          <p:nvPr/>
        </p:nvSpPr>
        <p:spPr>
          <a:xfrm>
            <a:off x="594360" y="2194560"/>
            <a:ext cx="274320" cy="274320"/>
          </a:xfrm>
          <a:prstGeom prst="ellipse">
            <a:avLst/>
          </a:prstGeom>
          <a:solidFill>
            <a:srgbClr val="1FA6A2"/>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10 is not prime, so I break it: 10 = 2 × 5. Both 2 and 5 are prime, so I stop.</a:t>
            </a:r>
            <a:endParaRPr lang="en-US" sz="1050" dirty="0"/>
          </a:p>
        </p:txBody>
      </p:sp>
      <p:sp>
        <p:nvSpPr>
          <p:cNvPr id="28" name="Shape 26"/>
          <p:cNvSpPr/>
          <p:nvPr/>
        </p:nvSpPr>
        <p:spPr>
          <a:xfrm>
            <a:off x="594360" y="2670048"/>
            <a:ext cx="274320" cy="274320"/>
          </a:xfrm>
          <a:prstGeom prst="ellipse">
            <a:avLst/>
          </a:prstGeom>
          <a:solidFill>
            <a:srgbClr val="1FA6A2"/>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every factor is prime: 60 = 2 × 2 × 3 × 5.</a:t>
            </a:r>
            <a:endParaRPr lang="en-US" sz="1050" dirty="0"/>
          </a:p>
        </p:txBody>
      </p:sp>
      <p:sp>
        <p:nvSpPr>
          <p:cNvPr id="31" name="Shape 29"/>
          <p:cNvSpPr/>
          <p:nvPr/>
        </p:nvSpPr>
        <p:spPr>
          <a:xfrm>
            <a:off x="594360" y="3145536"/>
            <a:ext cx="274320" cy="274320"/>
          </a:xfrm>
          <a:prstGeom prst="ellipse">
            <a:avLst/>
          </a:prstGeom>
          <a:solidFill>
            <a:srgbClr val="1FA6A2"/>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Using exponents, I write it as 2² × 3 × 5. I check: 2 × 2 × 3 × 5 = 60. Correct.</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Prime number and Composite number.</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"Keep breaking a number apart until every factor is a prime number you cannot split anymore."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Prime number,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Two students found different factor trees for 60. Student A started with 2 × 30. Student B started with 6 × 10. Which statement is true?</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of the following is a prime number?</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prime factorization of 30?</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party planner has 72 balloons. How could the prime factorization of 72 help her find every way to arrange the balloons in equal rows?</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1FA6A2"/>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"Keep breaking a number apart until every factor is a prime number you cannot split anymore."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1FA6A2"/>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Prime number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1FA6A2"/>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Prime number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is the prime factorization of 40?</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2 × 2 × 2 × 5</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4 × 10</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5 × 8</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2 × 20</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1FA6A2"/>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1FA6A2"/>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1FA6A2"/>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1FA6A2"/>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1FA6A2"/>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write a number as a product of its prime factors using a factor tree.</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1FA6A2"/>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how I broke a number down using the words prime number, composite number, factor, and exponent.</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Mission Control needs to break the 60 supply crates into prime parts. Is 60 a prime number or a composite number, and how can you tell before you even start the factor tree?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divisible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Look at your factor tree for 60. How did you decide which numbers to break apart first, and how do you know when to stop?</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party planner has 72 balloons. How could the prime factorization of 72 help her find every way to arrange the balloons in equal rows?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exponent</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product</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is a prime number different from a composite number, and why can every composite number be written as a product of primes?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product</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1FA6A2"/>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Prime Factorization,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number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Composite number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Prime factorization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Factor tree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Space Station Cargo Breakdown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The space station received 60 supply crates. Mission Control needs to break this quantity into its prime components so the sorting robots can distribute them into equally sized pods. Help the crew find the prime factorization of 60!</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number are we breaking down into factors?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What's the difference between a factor and a prime factor?</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many different ways can we start breaking 60 apart?</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Will we always get the same prime factors no matter how we start?</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1FA6A2"/>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  ·  Lesson 1-1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Prime number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 primo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bigger than 1 that you can only divide by 1 and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mayor que 1 que solo se puede dividir entre 1 y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7 has only two factors: 1 × 7. So 7 is prime.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Composite number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 compuesto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number bigger than 1 that you can divide by more than just 1 and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mayor que 1 que se puede dividir entre más números, no solo 1 y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12 = 1 × 12, 2 × 6, 3 × 4 — six factors, so 12 is composite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Prime factorization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Factorización prima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Writing a number as prime numbers multiplied together.</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Escribir un número como números primos multiplicados.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36 = 2 × 2 × 3 × 3 = 2² × 3²</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Factor tree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Árbol de factores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picture that splits a number into its prime numbers, step by step.</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dibujo que separa un número en sus números primos, paso a paso.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24 → 4 × 6 → (2 × 2) × (2 × 3) → 2 × 2 × 2 × 3</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Exponent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Exponente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small number that tells how many times to multiply a number by itself.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número pequeño que dice cuántas veces multiplicar un número por sí mismo.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2³ means 2 × 2 × 2 = 8</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Prime number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7  </a:t>
            </a:r>
            <a:pPr indent="0" marL="0">
              <a:buNone/>
            </a:pPr>
            <a:r>
              <a:rPr lang="en-US" sz="800" dirty="0">
                <a:solidFill>
                  <a:srgbClr val="24323F"/>
                </a:solidFill>
                <a:latin typeface="Hanken Grotesk" pitchFamily="34" charset="0"/>
                <a:ea typeface="Hanken Grotesk" pitchFamily="34" charset="-122"/>
                <a:cs typeface="Hanken Grotesk" pitchFamily="34" charset="-120"/>
              </a:rPr>
              <a:t>7 has only two factors: 1 and 7.</a:t>
            </a:r>
            <a:endParaRPr lang="en-US" sz="900" dirty="0"/>
          </a:p>
        </p:txBody>
      </p:sp>
      <p:sp>
        <p:nvSpPr>
          <p:cNvPr id="21" name="Shape 18"/>
          <p:cNvSpPr/>
          <p:nvPr/>
        </p:nvSpPr>
        <p:spPr>
          <a:xfrm>
            <a:off x="466344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13  </a:t>
            </a:r>
            <a:pPr indent="0" marL="0">
              <a:buNone/>
            </a:pPr>
            <a:r>
              <a:rPr lang="en-US" sz="800" dirty="0">
                <a:solidFill>
                  <a:srgbClr val="24323F"/>
                </a:solidFill>
                <a:latin typeface="Hanken Grotesk" pitchFamily="34" charset="0"/>
                <a:ea typeface="Hanken Grotesk" pitchFamily="34" charset="-122"/>
                <a:cs typeface="Hanken Grotesk" pitchFamily="34" charset="-120"/>
              </a:rPr>
              <a:t>13 has only two factors: 1 and 13.</a:t>
            </a:r>
            <a:endParaRPr lang="en-US" sz="900" dirty="0"/>
          </a:p>
        </p:txBody>
      </p:sp>
      <p:sp>
        <p:nvSpPr>
          <p:cNvPr id="23" name="Shape 20"/>
          <p:cNvSpPr/>
          <p:nvPr/>
        </p:nvSpPr>
        <p:spPr>
          <a:xfrm>
            <a:off x="411480" y="431596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4" name="Text 21"/>
          <p:cNvSpPr/>
          <p:nvPr/>
        </p:nvSpPr>
        <p:spPr>
          <a:xfrm>
            <a:off x="521208" y="431596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9  </a:t>
            </a:r>
            <a:pPr indent="0" marL="0">
              <a:buNone/>
            </a:pPr>
            <a:r>
              <a:rPr lang="en-US" sz="800" dirty="0">
                <a:solidFill>
                  <a:srgbClr val="24323F"/>
                </a:solidFill>
                <a:latin typeface="Hanken Grotesk" pitchFamily="34" charset="0"/>
                <a:ea typeface="Hanken Grotesk" pitchFamily="34" charset="-122"/>
                <a:cs typeface="Hanken Grotesk" pitchFamily="34" charset="-120"/>
              </a:rPr>
              <a:t>9 = 3 × 3, so it has more than two factors.</a:t>
            </a:r>
            <a:endParaRPr lang="en-US" sz="900" dirty="0"/>
          </a:p>
        </p:txBody>
      </p:sp>
      <p:sp>
        <p:nvSpPr>
          <p:cNvPr id="25" name="Shape 22"/>
          <p:cNvSpPr/>
          <p:nvPr/>
        </p:nvSpPr>
        <p:spPr>
          <a:xfrm>
            <a:off x="4663440" y="431596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6" name="Text 23"/>
          <p:cNvSpPr/>
          <p:nvPr/>
        </p:nvSpPr>
        <p:spPr>
          <a:xfrm>
            <a:off x="4773168" y="431596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  </a:t>
            </a:r>
            <a:pPr indent="0" marL="0">
              <a:buNone/>
            </a:pPr>
            <a:r>
              <a:rPr lang="en-US" sz="800" dirty="0">
                <a:solidFill>
                  <a:srgbClr val="24323F"/>
                </a:solidFill>
                <a:latin typeface="Hanken Grotesk" pitchFamily="34" charset="0"/>
                <a:ea typeface="Hanken Grotesk" pitchFamily="34" charset="-122"/>
                <a:cs typeface="Hanken Grotesk" pitchFamily="34" charset="-120"/>
              </a:rPr>
              <a:t>1 has only one factor, so it is not prime.</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1-1: Prime Factorization</dc:title>
  <dc:subject>6.NS.4</dc:subject>
  <dc:creator>Neft Teacher</dc:creator>
  <cp:lastModifiedBy>Neft Teacher</cp:lastModifiedBy>
  <cp:revision>1</cp:revision>
  <dcterms:created xsi:type="dcterms:W3CDTF">2026-06-09T12:54:56Z</dcterms:created>
  <dcterms:modified xsi:type="dcterms:W3CDTF">2026-06-09T12:54:56Z</dcterms:modified>
</cp:coreProperties>
</file>