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GCF = 4 (the greatest of the common factors, not just any common factor). Amara found the common factors correctly but chose 2 instead of the largest one, 4.</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1FA6A2">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Greatest Common Factor</a:t>
            </a:r>
            <a:endParaRPr lang="en-US" sz="3000" dirty="0"/>
          </a:p>
        </p:txBody>
      </p:sp>
      <p:sp>
        <p:nvSpPr>
          <p:cNvPr id="7" name="Text 5"/>
          <p:cNvSpPr/>
          <p:nvPr/>
        </p:nvSpPr>
        <p:spPr>
          <a:xfrm>
            <a:off x="411480" y="4160520"/>
            <a:ext cx="118872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6.NS.4</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1  ·  Lesson 1-2</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1FA6A2"/>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find the greatest common factor (GCF) of two numbers by listing or comparing their factors.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1FA6A2"/>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how I found the GCF using the words factor, common factor, divisible, and greatest common factor.</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is the greatest common factor (GCF)?</a:t>
            </a:r>
            <a:endParaRPr lang="en-US" sz="1200" dirty="0"/>
          </a:p>
        </p:txBody>
      </p:sp>
      <p:sp>
        <p:nvSpPr>
          <p:cNvPr id="20" name="Shape 18"/>
          <p:cNvSpPr/>
          <p:nvPr/>
        </p:nvSpPr>
        <p:spPr>
          <a:xfrm>
            <a:off x="640080" y="1609344"/>
            <a:ext cx="274320" cy="274320"/>
          </a:xfrm>
          <a:prstGeom prst="ellipse">
            <a:avLst/>
          </a:prstGeom>
          <a:solidFill>
            <a:srgbClr val="1FA6A2"/>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Let's find the GCF of 8 and 12. What are the factors of 8? (1, 2, 4, 8.)</a:t>
            </a:r>
            <a:endParaRPr lang="en-US" sz="1050" dirty="0"/>
          </a:p>
        </p:txBody>
      </p:sp>
      <p:sp>
        <p:nvSpPr>
          <p:cNvPr id="23" name="Shape 21"/>
          <p:cNvSpPr/>
          <p:nvPr/>
        </p:nvSpPr>
        <p:spPr>
          <a:xfrm>
            <a:off x="640080" y="2084832"/>
            <a:ext cx="274320" cy="274320"/>
          </a:xfrm>
          <a:prstGeom prst="ellipse">
            <a:avLst/>
          </a:prstGeom>
          <a:solidFill>
            <a:srgbClr val="1FA6A2"/>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What are the factors of 12? (1, 2, 3, 4, 6, 12.) Which numbers are in both lists? (1, 2, 4.)</a:t>
            </a:r>
            <a:endParaRPr lang="en-US" sz="1050" dirty="0"/>
          </a:p>
        </p:txBody>
      </p:sp>
      <p:sp>
        <p:nvSpPr>
          <p:cNvPr id="26" name="Shape 24"/>
          <p:cNvSpPr/>
          <p:nvPr/>
        </p:nvSpPr>
        <p:spPr>
          <a:xfrm>
            <a:off x="640080" y="2560320"/>
            <a:ext cx="274320" cy="274320"/>
          </a:xfrm>
          <a:prstGeom prst="ellipse">
            <a:avLst/>
          </a:prstGeom>
          <a:solidFill>
            <a:srgbClr val="1FA6A2"/>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Which shared factor is the largest? (4.) So the GCF of 8 and 12 is 4.</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Mission Control must split 24 food packs and 36 water containers into equal crew pods, with each pod getting the same of each. Why won't the answer just be 24 or 36?</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1FA6A2"/>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The GCF is the largest number that divides BOTH numbers with no remainder.</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Sort these numbers — which are factors of BOTH 24 and 36 (common factors), and which are factors of only one?</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4</a:t>
            </a:r>
            <a:endParaRPr lang="en-US" sz="900" dirty="0"/>
          </a:p>
        </p:txBody>
      </p:sp>
      <p:sp>
        <p:nvSpPr>
          <p:cNvPr id="24" name="Text 22"/>
          <p:cNvSpPr/>
          <p:nvPr/>
        </p:nvSpPr>
        <p:spPr>
          <a:xfrm>
            <a:off x="236220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6</a:t>
            </a:r>
            <a:endParaRPr lang="en-US" sz="900" dirty="0"/>
          </a:p>
        </p:txBody>
      </p:sp>
      <p:sp>
        <p:nvSpPr>
          <p:cNvPr id="25" name="Text 23"/>
          <p:cNvSpPr/>
          <p:nvPr/>
        </p:nvSpPr>
        <p:spPr>
          <a:xfrm>
            <a:off x="413004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12</a:t>
            </a:r>
            <a:endParaRPr lang="en-US" sz="900" dirty="0"/>
          </a:p>
        </p:txBody>
      </p:sp>
      <p:sp>
        <p:nvSpPr>
          <p:cNvPr id="26" name="Shape 24"/>
          <p:cNvSpPr/>
          <p:nvPr/>
        </p:nvSpPr>
        <p:spPr>
          <a:xfrm>
            <a:off x="594360" y="2560320"/>
            <a:ext cx="2514600" cy="1965960"/>
          </a:xfrm>
          <a:prstGeom prst="roundRect">
            <a:avLst>
              <a:gd name="adj" fmla="val 2326"/>
            </a:avLst>
          </a:prstGeom>
          <a:solidFill>
            <a:srgbClr val="FFFFFF"/>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2560320"/>
            <a:ext cx="2514600" cy="292608"/>
          </a:xfrm>
          <a:prstGeom prst="rect">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Common Factors of 24 and 36</a:t>
            </a:r>
            <a:endParaRPr lang="en-US" sz="950" dirty="0"/>
          </a:p>
        </p:txBody>
      </p:sp>
      <p:sp>
        <p:nvSpPr>
          <p:cNvPr id="28" name="Shape 26"/>
          <p:cNvSpPr/>
          <p:nvPr/>
        </p:nvSpPr>
        <p:spPr>
          <a:xfrm>
            <a:off x="3246120" y="2560320"/>
            <a:ext cx="2514600" cy="1965960"/>
          </a:xfrm>
          <a:prstGeom prst="roundRect">
            <a:avLst>
              <a:gd name="adj" fmla="val 2326"/>
            </a:avLst>
          </a:prstGeom>
          <a:solidFill>
            <a:srgbClr val="FFFFFF"/>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3246120" y="2560320"/>
            <a:ext cx="2514600" cy="292608"/>
          </a:xfrm>
          <a:prstGeom prst="rect">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NOT Common Factors</a:t>
            </a:r>
            <a:endParaRPr lang="en-US" sz="950" dirty="0"/>
          </a:p>
        </p:txBody>
      </p:sp>
      <p:sp>
        <p:nvSpPr>
          <p:cNvPr id="30" name="Shape 28"/>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2" name="Text 30"/>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How did you find the factors that 24 and 36 share, and how did you decide which one is the GCF?</a:t>
            </a:r>
            <a:endParaRPr lang="en-US" sz="1000" dirty="0"/>
          </a:p>
        </p:txBody>
      </p:sp>
      <p:sp>
        <p:nvSpPr>
          <p:cNvPr id="33" name="Shape 31"/>
          <p:cNvSpPr/>
          <p:nvPr/>
        </p:nvSpPr>
        <p:spPr>
          <a:xfrm>
            <a:off x="6217920" y="2743200"/>
            <a:ext cx="2423160" cy="0"/>
          </a:xfrm>
          <a:prstGeom prst="line">
            <a:avLst/>
          </a:prstGeom>
          <a:noFill/>
          <a:ln w="9525">
            <a:solidFill>
              <a:srgbClr val="C7CDD2"/>
            </a:solidFill>
            <a:prstDash val="dash"/>
          </a:ln>
        </p:spPr>
      </p:sp>
      <p:sp>
        <p:nvSpPr>
          <p:cNvPr id="34" name="Shape 32"/>
          <p:cNvSpPr/>
          <p:nvPr/>
        </p:nvSpPr>
        <p:spPr>
          <a:xfrm>
            <a:off x="6217920" y="3072384"/>
            <a:ext cx="2423160" cy="0"/>
          </a:xfrm>
          <a:prstGeom prst="line">
            <a:avLst/>
          </a:prstGeom>
          <a:noFill/>
          <a:ln w="9525">
            <a:solidFill>
              <a:srgbClr val="C7CDD2"/>
            </a:solidFill>
            <a:prstDash val="dash"/>
          </a:ln>
        </p:spPr>
      </p:sp>
      <p:sp>
        <p:nvSpPr>
          <p:cNvPr id="35" name="Shape 33"/>
          <p:cNvSpPr/>
          <p:nvPr/>
        </p:nvSpPr>
        <p:spPr>
          <a:xfrm>
            <a:off x="6217920" y="3401568"/>
            <a:ext cx="2423160" cy="0"/>
          </a:xfrm>
          <a:prstGeom prst="line">
            <a:avLst/>
          </a:prstGeom>
          <a:noFill/>
          <a:ln w="9525">
            <a:solidFill>
              <a:srgbClr val="C7CDD2"/>
            </a:solidFill>
            <a:prstDash val="dash"/>
          </a:ln>
        </p:spPr>
      </p:sp>
      <p:sp>
        <p:nvSpPr>
          <p:cNvPr id="36" name="Shape 34"/>
          <p:cNvSpPr/>
          <p:nvPr/>
        </p:nvSpPr>
        <p:spPr>
          <a:xfrm>
            <a:off x="6217920" y="3730752"/>
            <a:ext cx="2423160" cy="0"/>
          </a:xfrm>
          <a:prstGeom prst="line">
            <a:avLst/>
          </a:prstGeom>
          <a:noFill/>
          <a:ln w="9525">
            <a:solidFill>
              <a:srgbClr val="C7CDD2"/>
            </a:solidFill>
            <a:prstDash val="dash"/>
          </a:ln>
        </p:spPr>
      </p:sp>
      <p:sp>
        <p:nvSpPr>
          <p:cNvPr id="37" name="Shape 35"/>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Amara's Mistake</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factors of 16:  </a:t>
            </a:r>
            <a:pPr indent="0" marL="0">
              <a:buNone/>
            </a:pPr>
            <a:r>
              <a:rPr lang="en-US" sz="950" b="1" dirty="0">
                <a:solidFill>
                  <a:srgbClr val="24323F"/>
                </a:solidFill>
                <a:latin typeface="Courier New" pitchFamily="34" charset="0"/>
                <a:ea typeface="Courier New" pitchFamily="34" charset="-122"/>
                <a:cs typeface="Courier New" pitchFamily="34" charset="-120"/>
              </a:rPr>
              <a:t>1, 2, 4, 8, 16</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factors of 28:  </a:t>
            </a:r>
            <a:pPr indent="0" marL="0">
              <a:buNone/>
            </a:pPr>
            <a:r>
              <a:rPr lang="en-US" sz="950" b="1" dirty="0">
                <a:solidFill>
                  <a:srgbClr val="24323F"/>
                </a:solidFill>
                <a:latin typeface="Courier New" pitchFamily="34" charset="0"/>
                <a:ea typeface="Courier New" pitchFamily="34" charset="-122"/>
                <a:cs typeface="Courier New" pitchFamily="34" charset="-120"/>
              </a:rPr>
              <a:t>1, 2, 4, 7, 14, 28</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List common factors:  </a:t>
            </a:r>
            <a:pPr indent="0" marL="0">
              <a:buNone/>
            </a:pPr>
            <a:r>
              <a:rPr lang="en-US" sz="950" b="1" dirty="0">
                <a:solidFill>
                  <a:srgbClr val="24323F"/>
                </a:solidFill>
                <a:latin typeface="Courier New" pitchFamily="34" charset="0"/>
                <a:ea typeface="Courier New" pitchFamily="34" charset="-122"/>
                <a:cs typeface="Courier New" pitchFamily="34" charset="-120"/>
              </a:rPr>
              <a:t>1, 2, 4</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Choose GCF:  </a:t>
            </a:r>
            <a:pPr indent="0" marL="0">
              <a:buNone/>
            </a:pPr>
            <a:r>
              <a:rPr lang="en-US" sz="950" b="1" dirty="0">
                <a:solidFill>
                  <a:srgbClr val="24323F"/>
                </a:solidFill>
                <a:latin typeface="Courier New" pitchFamily="34" charset="0"/>
                <a:ea typeface="Courier New" pitchFamily="34" charset="-122"/>
                <a:cs typeface="Courier New" pitchFamily="34" charset="-120"/>
              </a:rPr>
              <a:t>GCF = 2</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1FA6A2"/>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want the GCF of 24 and 36. First I list the factors of 24: 1, 2, 3, 4, 6, 8, 12, 24.</a:t>
            </a:r>
            <a:endParaRPr lang="en-US" sz="1050" dirty="0"/>
          </a:p>
        </p:txBody>
      </p:sp>
      <p:sp>
        <p:nvSpPr>
          <p:cNvPr id="22" name="Shape 20"/>
          <p:cNvSpPr/>
          <p:nvPr/>
        </p:nvSpPr>
        <p:spPr>
          <a:xfrm>
            <a:off x="594360" y="1719072"/>
            <a:ext cx="274320" cy="274320"/>
          </a:xfrm>
          <a:prstGeom prst="ellipse">
            <a:avLst/>
          </a:prstGeom>
          <a:solidFill>
            <a:srgbClr val="1FA6A2"/>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Next I list the factors of 36: 1, 2, 3, 4, 6, 9, 12, 18, 36.</a:t>
            </a:r>
            <a:endParaRPr lang="en-US" sz="1050" dirty="0"/>
          </a:p>
        </p:txBody>
      </p:sp>
      <p:sp>
        <p:nvSpPr>
          <p:cNvPr id="25" name="Shape 23"/>
          <p:cNvSpPr/>
          <p:nvPr/>
        </p:nvSpPr>
        <p:spPr>
          <a:xfrm>
            <a:off x="594360" y="2194560"/>
            <a:ext cx="274320" cy="274320"/>
          </a:xfrm>
          <a:prstGeom prst="ellipse">
            <a:avLst/>
          </a:prstGeom>
          <a:solidFill>
            <a:srgbClr val="1FA6A2"/>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I circle the factors in BOTH lists: 1, 2, 3, 4, 6, 12. These are the common factors.</a:t>
            </a:r>
            <a:endParaRPr lang="en-US" sz="1050" dirty="0"/>
          </a:p>
        </p:txBody>
      </p:sp>
      <p:sp>
        <p:nvSpPr>
          <p:cNvPr id="28" name="Shape 26"/>
          <p:cNvSpPr/>
          <p:nvPr/>
        </p:nvSpPr>
        <p:spPr>
          <a:xfrm>
            <a:off x="594360" y="2670048"/>
            <a:ext cx="274320" cy="274320"/>
          </a:xfrm>
          <a:prstGeom prst="ellipse">
            <a:avLst/>
          </a:prstGeom>
          <a:solidFill>
            <a:srgbClr val="1FA6A2"/>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biggest one is 12, so the GCF of 24 and 36 is 12. I check: 24 ÷ 12 = 2 and 36 ÷ 12 = 3. Both are even, so 12 works.</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Factor and Greatest Common Factor.</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"The GCF is the largest number that divides BOTH numbers with no remainder."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Factor,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teacher has 36 pencils and 48 erasers. She wants to make identical supply bags with no items left over. What is the greatest number of bags she can make?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GCF of 8 and 12?</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pair of numbers has a GCF of 5?</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baker has 48 cookies and 32 brownies and wants identical boxes with none left over. How does the GCF tell her the most boxes she can make?</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1FA6A2"/>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"The GCF is the largest number that divides BOTH numbers with no remainder."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1FA6A2"/>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Factor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1FA6A2"/>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Factor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GCF of 18 and 27?</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9</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3</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6</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18</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find the greatest common factor (GCF) of two numbers by listing or comparing their factors.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1FA6A2"/>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1FA6A2"/>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1FA6A2"/>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1FA6A2"/>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1FA6A2"/>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find the greatest common factor (GCF) of two numbers by listing or comparing their factors.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1FA6A2"/>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how I found the GCF using the words factor, common factor, divisible, and greatest common factor.</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Mission Control must split 24 food packs and 36 water containers into equal crew pods, with each pod getting the same of each. Why won't the answer just be 24 or 36?</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common 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divisible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greatest common factor</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equal groups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did you find the factors that 24 and 36 share, and how did you decide which one is the GCF?</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common 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greatest common 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divisible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The baker has 48 cookies and 32 brownies and wants identical boxes with none left over. How does the GCF tell her the most boxes she can make?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greatest common factor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divide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equal</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remainder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is the greatest common factor different from the least common multiple, and how can you tell which one a problem needs?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greatest common factor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common 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divisible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equal groups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Greatest Common Factor,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Greatest Common 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Common 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Divisible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Space Station Supply Sort</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Mission Control needs to organize 24 food packs and 36 water containers into equal groups for the crew pods. Each pod must get the same number of food packs AND the same number of water containers. What is the largest number of pods they can fill equally?</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two quantities need to be divided equally?</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numbers could divide into both 24 and 36?</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What's the biggest number of equal groups we can make?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if we had 24 food packs and 40 water containers instead?</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Factor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Factor</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that divides another number with nothing left over.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que divide a otro sin que sobre nada.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Factors of 12: 1, 2, 3, 4, 6, 12 — each divides 12 with no remainder</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Greatest Common Factor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Máximo común divisor</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biggest number that divides two or more numbers evenly.</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número más grande que divide a dos o más números sin que sobre nada.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Factors of 12: {1, 2, 3, 4, 6, 12}. Factors of 18: {1, 2, 3, 6, 9, 18}. Shared: 1, 2, 3, 6. GCF = 6</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Common factor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Factor común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that divides two or more numbers evenly.</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que divide a dos o más números sin que sobre nada.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8 and 12 both divide evenly by 1, 2, and 4 — those are their common factors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Divisible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Divisible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you can divide evenly, with nothing left over.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que se puede dividir sin que sobre nada.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15 ÷ 3 = 5 with no remainder, so 15 is divisible by 3</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Prime factorization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Factorización prima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Writing a number as prime numbers multiplied together. It helps you find the GCF.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Escribir un número como números primos multiplicados. Ayuda a encontrar el MCD.</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12 = 2 × 2 × 3 and 18 = 2 × 3 × 3. Shared primes: 2 × 3 = 6 = GCF</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Factor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3 for the number 12  </a:t>
            </a:r>
            <a:pPr indent="0" marL="0">
              <a:buNone/>
            </a:pPr>
            <a:r>
              <a:rPr lang="en-US" sz="800" dirty="0">
                <a:solidFill>
                  <a:srgbClr val="24323F"/>
                </a:solidFill>
                <a:latin typeface="Hanken Grotesk" pitchFamily="34" charset="0"/>
                <a:ea typeface="Hanken Grotesk" pitchFamily="34" charset="-122"/>
                <a:cs typeface="Hanken Grotesk" pitchFamily="34" charset="-120"/>
              </a:rPr>
              <a:t>12 ÷ 3 = 4 with no remainder.</a:t>
            </a:r>
            <a:endParaRPr lang="en-US" sz="900" dirty="0"/>
          </a:p>
        </p:txBody>
      </p:sp>
      <p:sp>
        <p:nvSpPr>
          <p:cNvPr id="21" name="Shape 18"/>
          <p:cNvSpPr/>
          <p:nvPr/>
        </p:nvSpPr>
        <p:spPr>
          <a:xfrm>
            <a:off x="466344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4 for the number 12  </a:t>
            </a:r>
            <a:pPr indent="0" marL="0">
              <a:buNone/>
            </a:pPr>
            <a:r>
              <a:rPr lang="en-US" sz="800" dirty="0">
                <a:solidFill>
                  <a:srgbClr val="24323F"/>
                </a:solidFill>
                <a:latin typeface="Hanken Grotesk" pitchFamily="34" charset="0"/>
                <a:ea typeface="Hanken Grotesk" pitchFamily="34" charset="-122"/>
                <a:cs typeface="Hanken Grotesk" pitchFamily="34" charset="-120"/>
              </a:rPr>
              <a:t>12 ÷ 4 = 3 with no remainder.</a:t>
            </a:r>
            <a:endParaRPr lang="en-US" sz="900" dirty="0"/>
          </a:p>
        </p:txBody>
      </p:sp>
      <p:sp>
        <p:nvSpPr>
          <p:cNvPr id="23" name="Shape 20"/>
          <p:cNvSpPr/>
          <p:nvPr/>
        </p:nvSpPr>
        <p:spPr>
          <a:xfrm>
            <a:off x="411480" y="431596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4" name="Text 21"/>
          <p:cNvSpPr/>
          <p:nvPr/>
        </p:nvSpPr>
        <p:spPr>
          <a:xfrm>
            <a:off x="521208" y="431596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5 for the number 12  </a:t>
            </a:r>
            <a:pPr indent="0" marL="0">
              <a:buNone/>
            </a:pPr>
            <a:r>
              <a:rPr lang="en-US" sz="800" dirty="0">
                <a:solidFill>
                  <a:srgbClr val="24323F"/>
                </a:solidFill>
                <a:latin typeface="Hanken Grotesk" pitchFamily="34" charset="0"/>
                <a:ea typeface="Hanken Grotesk" pitchFamily="34" charset="-122"/>
                <a:cs typeface="Hanken Grotesk" pitchFamily="34" charset="-120"/>
              </a:rPr>
              <a:t>12 ÷ 5 leaves a remainder, so 5 is not a factor of 12.</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1-2: Greatest Common Factor</dc:title>
  <dc:subject>6.NS.4</dc:subject>
  <dc:creator>Neft Teacher</dc:creator>
  <cp:lastModifiedBy>Neft Teacher</cp:lastModifiedBy>
  <cp:revision>1</cp:revision>
  <dcterms:created xsi:type="dcterms:W3CDTF">2026-06-09T12:54:57Z</dcterms:created>
  <dcterms:modified xsi:type="dcterms:W3CDTF">2026-06-09T12:54:57Z</dcterms:modified>
</cp:coreProperties>
</file>