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</p:sldIdLst>
  <p:notesMasterIdLst>
    <p:notesMasterId r:id="rId20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notesMaster" Target="notesMasters/notesMaster1.xml"/><Relationship Id="rId21" Type="http://schemas.openxmlformats.org/officeDocument/2006/relationships/presProps" Target="presProps.xml"/><Relationship Id="rId22" Type="http://schemas.openxmlformats.org/officeDocument/2006/relationships/viewProps" Target="viewProps.xml"/><Relationship Id="rId23" Type="http://schemas.openxmlformats.org/officeDocument/2006/relationships/theme" Target="theme/theme1.xml"/><Relationship Id="rId2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Answer key — Tasha did not write 15.7 as 15.70 before subtracting. With proper alignment: 15.70 − 8.36 = 7.34. She got 7.41 because she subtracted hundredths incorrectly without the placeholder zero.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749040" cy="5143500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Shape 1"/>
          <p:cNvSpPr/>
          <p:nvPr/>
        </p:nvSpPr>
        <p:spPr>
          <a:xfrm>
            <a:off x="2651760" y="-640080"/>
            <a:ext cx="2011680" cy="2011680"/>
          </a:xfrm>
          <a:prstGeom prst="ellipse">
            <a:avLst/>
          </a:prstGeom>
          <a:solidFill>
            <a:srgbClr val="1FA6A2">
              <a:alpha val="35000"/>
            </a:srgbClr>
          </a:solidFill>
          <a:ln/>
        </p:spPr>
      </p:sp>
      <p:sp>
        <p:nvSpPr>
          <p:cNvPr id="4" name="Text 2"/>
          <p:cNvSpPr/>
          <p:nvPr/>
        </p:nvSpPr>
        <p:spPr>
          <a:xfrm>
            <a:off x="411480" y="365760"/>
            <a:ext cx="30175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2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411480" y="777240"/>
            <a:ext cx="13716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400" dirty="0">
                <a:solidFill>
                  <a:srgbClr val="000000"/>
                </a:solidFill>
              </a:rPr>
              <a:t>🚀</a:t>
            </a:r>
            <a:endParaRPr lang="en-US" sz="4400" dirty="0"/>
          </a:p>
        </p:txBody>
      </p:sp>
      <p:sp>
        <p:nvSpPr>
          <p:cNvPr id="6" name="Text 4"/>
          <p:cNvSpPr/>
          <p:nvPr/>
        </p:nvSpPr>
        <p:spPr>
          <a:xfrm>
            <a:off x="411480" y="1783080"/>
            <a:ext cx="3017520" cy="1554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95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Add and Subtract Decimals</a:t>
            </a:r>
            <a:endParaRPr lang="en-US" sz="3000" dirty="0"/>
          </a:p>
        </p:txBody>
      </p:sp>
      <p:sp>
        <p:nvSpPr>
          <p:cNvPr id="7" name="Text 5"/>
          <p:cNvSpPr/>
          <p:nvPr/>
        </p:nvSpPr>
        <p:spPr>
          <a:xfrm>
            <a:off x="411480" y="4160520"/>
            <a:ext cx="1188720" cy="310896"/>
          </a:xfrm>
          <a:prstGeom prst="rect">
            <a:avLst>
              <a:gd name="adj" fmla="val 50000"/>
            </a:avLst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6.NS.3</a:t>
            </a:r>
            <a:endParaRPr lang="en-US" sz="1000" dirty="0"/>
          </a:p>
        </p:txBody>
      </p:sp>
      <p:sp>
        <p:nvSpPr>
          <p:cNvPr id="8" name="Text 6"/>
          <p:cNvSpPr/>
          <p:nvPr/>
        </p:nvSpPr>
        <p:spPr>
          <a:xfrm>
            <a:off x="1691640" y="4160520"/>
            <a:ext cx="192024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BFE6E2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Unit 1  ·  Lesson 1-5</a:t>
            </a:r>
            <a:endParaRPr lang="en-US" sz="1000" dirty="0"/>
          </a:p>
        </p:txBody>
      </p:sp>
      <p:sp>
        <p:nvSpPr>
          <p:cNvPr id="9" name="Shape 7"/>
          <p:cNvSpPr/>
          <p:nvPr/>
        </p:nvSpPr>
        <p:spPr>
          <a:xfrm>
            <a:off x="4023360" y="411480"/>
            <a:ext cx="4800600" cy="1417320"/>
          </a:xfrm>
          <a:prstGeom prst="roundRect">
            <a:avLst>
              <a:gd name="adj" fmla="val 5161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0" name="Text 8"/>
          <p:cNvSpPr/>
          <p:nvPr/>
        </p:nvSpPr>
        <p:spPr>
          <a:xfrm>
            <a:off x="4251960" y="548640"/>
            <a:ext cx="43891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My Math Notebook</a:t>
            </a:r>
            <a:endParaRPr lang="en-US" sz="1600" dirty="0"/>
          </a:p>
        </p:txBody>
      </p:sp>
      <p:sp>
        <p:nvSpPr>
          <p:cNvPr id="11" name="Text 9"/>
          <p:cNvSpPr/>
          <p:nvPr/>
        </p:nvSpPr>
        <p:spPr>
          <a:xfrm>
            <a:off x="4251960" y="1024128"/>
            <a:ext cx="73152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Name:</a:t>
            </a:r>
            <a:endParaRPr lang="en-US" sz="1000" dirty="0"/>
          </a:p>
        </p:txBody>
      </p:sp>
      <p:sp>
        <p:nvSpPr>
          <p:cNvPr id="12" name="Shape 10"/>
          <p:cNvSpPr/>
          <p:nvPr/>
        </p:nvSpPr>
        <p:spPr>
          <a:xfrm>
            <a:off x="4983480" y="1207008"/>
            <a:ext cx="3566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4251960" y="1280160"/>
            <a:ext cx="73152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Date:</a:t>
            </a:r>
            <a:endParaRPr lang="en-US" sz="1000" dirty="0"/>
          </a:p>
        </p:txBody>
      </p:sp>
      <p:sp>
        <p:nvSpPr>
          <p:cNvPr id="14" name="Shape 12"/>
          <p:cNvSpPr/>
          <p:nvPr/>
        </p:nvSpPr>
        <p:spPr>
          <a:xfrm>
            <a:off x="4983480" y="1463040"/>
            <a:ext cx="3566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4251960" y="1536192"/>
            <a:ext cx="73152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Period:</a:t>
            </a:r>
            <a:endParaRPr lang="en-US" sz="1000" dirty="0"/>
          </a:p>
        </p:txBody>
      </p:sp>
      <p:sp>
        <p:nvSpPr>
          <p:cNvPr id="16" name="Shape 14"/>
          <p:cNvSpPr/>
          <p:nvPr/>
        </p:nvSpPr>
        <p:spPr>
          <a:xfrm>
            <a:off x="4983480" y="1719072"/>
            <a:ext cx="3566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4023360" y="2011680"/>
            <a:ext cx="4800600" cy="1143000"/>
          </a:xfrm>
          <a:prstGeom prst="roundRect">
            <a:avLst>
              <a:gd name="adj" fmla="val 6400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4206240" y="2103120"/>
            <a:ext cx="44348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FA6A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 CAN…  </a:t>
            </a:r>
            <a:pPr indent="0" marL="0">
              <a:buNone/>
            </a:pPr>
            <a:r>
              <a:rPr lang="en-US" sz="900" i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/ Yo puedo…</a:t>
            </a:r>
            <a:endParaRPr lang="en-US" sz="1100" dirty="0"/>
          </a:p>
        </p:txBody>
      </p:sp>
      <p:sp>
        <p:nvSpPr>
          <p:cNvPr id="19" name="Text 17"/>
          <p:cNvSpPr/>
          <p:nvPr/>
        </p:nvSpPr>
        <p:spPr>
          <a:xfrm>
            <a:off x="4206240" y="2395728"/>
            <a:ext cx="4434840" cy="71323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can add and subtract decimals by lining up the place values and the decimal points.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4023360" y="3291840"/>
            <a:ext cx="4800600" cy="1280160"/>
          </a:xfrm>
          <a:prstGeom prst="roundRect">
            <a:avLst>
              <a:gd name="adj" fmla="val 5714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1" name="Text 19"/>
          <p:cNvSpPr/>
          <p:nvPr/>
        </p:nvSpPr>
        <p:spPr>
          <a:xfrm>
            <a:off x="4206240" y="3383280"/>
            <a:ext cx="44348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FA6A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 WILL EXPLAIN…  </a:t>
            </a:r>
            <a:pPr indent="0" marL="0">
              <a:buNone/>
            </a:pPr>
            <a:r>
              <a:rPr lang="en-US" sz="900" i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/ Objetivo de lenguaje</a:t>
            </a:r>
            <a:endParaRPr lang="en-US" sz="1100" dirty="0"/>
          </a:p>
        </p:txBody>
      </p:sp>
      <p:sp>
        <p:nvSpPr>
          <p:cNvPr id="22" name="Text 20"/>
          <p:cNvSpPr/>
          <p:nvPr/>
        </p:nvSpPr>
        <p:spPr>
          <a:xfrm>
            <a:off x="4206240" y="3675888"/>
            <a:ext cx="4434840" cy="84124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can explain my steps using the words decimal, place value, tenths, hundredths, and annex zeros.</a:t>
            </a:r>
            <a:endParaRPr lang="en-US" sz="105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Guided Practice / Práctica Guiada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6.NS.3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1  ·  Lesson 1-5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10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548640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41248"/>
            <a:ext cx="1737360" cy="274320"/>
          </a:xfrm>
          <a:prstGeom prst="rect">
            <a:avLst>
              <a:gd name="adj" fmla="val 50000"/>
            </a:avLst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👩‍🏫 WE DO TOGETHER</a:t>
            </a:r>
            <a:endParaRPr lang="en-US" sz="900" dirty="0"/>
          </a:p>
        </p:txBody>
      </p:sp>
      <p:sp>
        <p:nvSpPr>
          <p:cNvPr id="19" name="Text 17"/>
          <p:cNvSpPr/>
          <p:nvPr/>
        </p:nvSpPr>
        <p:spPr>
          <a:xfrm>
            <a:off x="594360" y="1188720"/>
            <a:ext cx="51206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How do you add and subtract decimals?</a:t>
            </a:r>
            <a:endParaRPr lang="en-US" sz="1200" dirty="0"/>
          </a:p>
        </p:txBody>
      </p:sp>
      <p:sp>
        <p:nvSpPr>
          <p:cNvPr id="20" name="Shape 18"/>
          <p:cNvSpPr/>
          <p:nvPr/>
        </p:nvSpPr>
        <p:spPr>
          <a:xfrm>
            <a:off x="640080" y="1609344"/>
            <a:ext cx="274320" cy="274320"/>
          </a:xfrm>
          <a:prstGeom prst="ellipse">
            <a:avLst/>
          </a:prstGeom>
          <a:solidFill>
            <a:srgbClr val="1FA6A2"/>
          </a:solidFill>
          <a:ln/>
        </p:spPr>
      </p:sp>
      <p:sp>
        <p:nvSpPr>
          <p:cNvPr id="21" name="Text 19"/>
          <p:cNvSpPr/>
          <p:nvPr/>
        </p:nvSpPr>
        <p:spPr>
          <a:xfrm>
            <a:off x="640080" y="1609344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</a:t>
            </a:r>
            <a:endParaRPr lang="en-US" sz="1100" dirty="0"/>
          </a:p>
        </p:txBody>
      </p:sp>
      <p:sp>
        <p:nvSpPr>
          <p:cNvPr id="22" name="Text 20"/>
          <p:cNvSpPr/>
          <p:nvPr/>
        </p:nvSpPr>
        <p:spPr>
          <a:xfrm>
            <a:off x="1024128" y="1554480"/>
            <a:ext cx="482803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Let's add 12.45 and 7.8. First, how do we write 7.8 with two decimal places? (7.80.)</a:t>
            </a:r>
            <a:endParaRPr lang="en-US" sz="1050" dirty="0"/>
          </a:p>
        </p:txBody>
      </p:sp>
      <p:sp>
        <p:nvSpPr>
          <p:cNvPr id="23" name="Shape 21"/>
          <p:cNvSpPr/>
          <p:nvPr/>
        </p:nvSpPr>
        <p:spPr>
          <a:xfrm>
            <a:off x="640080" y="2084832"/>
            <a:ext cx="274320" cy="274320"/>
          </a:xfrm>
          <a:prstGeom prst="ellipse">
            <a:avLst/>
          </a:prstGeom>
          <a:solidFill>
            <a:srgbClr val="1FA6A2"/>
          </a:solidFill>
          <a:ln/>
        </p:spPr>
      </p:sp>
      <p:sp>
        <p:nvSpPr>
          <p:cNvPr id="24" name="Text 22"/>
          <p:cNvSpPr/>
          <p:nvPr/>
        </p:nvSpPr>
        <p:spPr>
          <a:xfrm>
            <a:off x="640080" y="2084832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2</a:t>
            </a:r>
            <a:endParaRPr lang="en-US" sz="1100" dirty="0"/>
          </a:p>
        </p:txBody>
      </p:sp>
      <p:sp>
        <p:nvSpPr>
          <p:cNvPr id="25" name="Text 23"/>
          <p:cNvSpPr/>
          <p:nvPr/>
        </p:nvSpPr>
        <p:spPr>
          <a:xfrm>
            <a:off x="1024128" y="2029968"/>
            <a:ext cx="482803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Line up the points and add the hundredths, then tenths, then ones. What do we get? (12.45 + 7.80 = 20.25.)</a:t>
            </a:r>
            <a:endParaRPr lang="en-US" sz="1050" dirty="0"/>
          </a:p>
        </p:txBody>
      </p:sp>
      <p:sp>
        <p:nvSpPr>
          <p:cNvPr id="26" name="Shape 24"/>
          <p:cNvSpPr/>
          <p:nvPr/>
        </p:nvSpPr>
        <p:spPr>
          <a:xfrm>
            <a:off x="640080" y="2560320"/>
            <a:ext cx="274320" cy="274320"/>
          </a:xfrm>
          <a:prstGeom prst="ellipse">
            <a:avLst/>
          </a:prstGeom>
          <a:solidFill>
            <a:srgbClr val="1FA6A2"/>
          </a:solidFill>
          <a:ln/>
        </p:spPr>
      </p:sp>
      <p:sp>
        <p:nvSpPr>
          <p:cNvPr id="27" name="Text 25"/>
          <p:cNvSpPr/>
          <p:nvPr/>
        </p:nvSpPr>
        <p:spPr>
          <a:xfrm>
            <a:off x="640080" y="2560320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3</a:t>
            </a:r>
            <a:endParaRPr lang="en-US" sz="1100" dirty="0"/>
          </a:p>
        </p:txBody>
      </p:sp>
      <p:sp>
        <p:nvSpPr>
          <p:cNvPr id="28" name="Text 26"/>
          <p:cNvSpPr/>
          <p:nvPr/>
        </p:nvSpPr>
        <p:spPr>
          <a:xfrm>
            <a:off x="1024128" y="2505456"/>
            <a:ext cx="482803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So the sum is 20.25. The points stay lined up in the answer.</a:t>
            </a:r>
            <a:endParaRPr lang="en-US" sz="1050" dirty="0"/>
          </a:p>
        </p:txBody>
      </p:sp>
      <p:sp>
        <p:nvSpPr>
          <p:cNvPr id="29" name="Text 27"/>
          <p:cNvSpPr/>
          <p:nvPr/>
        </p:nvSpPr>
        <p:spPr>
          <a:xfrm>
            <a:off x="594360" y="3886200"/>
            <a:ext cx="512064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Your turn — show your work:</a:t>
            </a:r>
            <a:endParaRPr lang="en-US" sz="900" dirty="0"/>
          </a:p>
        </p:txBody>
      </p:sp>
      <p:sp>
        <p:nvSpPr>
          <p:cNvPr id="30" name="Shape 28"/>
          <p:cNvSpPr/>
          <p:nvPr/>
        </p:nvSpPr>
        <p:spPr>
          <a:xfrm>
            <a:off x="640080" y="4297680"/>
            <a:ext cx="51206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1" name="Shape 29"/>
          <p:cNvSpPr/>
          <p:nvPr/>
        </p:nvSpPr>
        <p:spPr>
          <a:xfrm>
            <a:off x="6035040" y="685800"/>
            <a:ext cx="2788920" cy="4023360"/>
          </a:xfrm>
          <a:prstGeom prst="roundRect">
            <a:avLst>
              <a:gd name="adj" fmla="val 2623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32" name="Text 30"/>
          <p:cNvSpPr/>
          <p:nvPr/>
        </p:nvSpPr>
        <p:spPr>
          <a:xfrm>
            <a:off x="6035040" y="685800"/>
            <a:ext cx="278892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💬 Talk It Over</a:t>
            </a:r>
            <a:endParaRPr lang="en-US" sz="1000" dirty="0"/>
          </a:p>
        </p:txBody>
      </p:sp>
      <p:sp>
        <p:nvSpPr>
          <p:cNvPr id="33" name="Text 31"/>
          <p:cNvSpPr/>
          <p:nvPr/>
        </p:nvSpPr>
        <p:spPr>
          <a:xfrm>
            <a:off x="6217920" y="1097280"/>
            <a:ext cx="2468880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The fuel tank reads 128.75 liters, a shuttle delivers 46.8 liters, and docking thrusters used 19.35 liters. Why must you line up the decimal points before adding or subtracting these amounts?</a:t>
            </a:r>
            <a:endParaRPr lang="en-US" sz="1000" dirty="0"/>
          </a:p>
        </p:txBody>
      </p:sp>
      <p:sp>
        <p:nvSpPr>
          <p:cNvPr id="34" name="Shape 32"/>
          <p:cNvSpPr/>
          <p:nvPr/>
        </p:nvSpPr>
        <p:spPr>
          <a:xfrm>
            <a:off x="6172200" y="2743200"/>
            <a:ext cx="2514600" cy="1828800"/>
          </a:xfrm>
          <a:prstGeom prst="roundRect">
            <a:avLst>
              <a:gd name="adj" fmla="val 4000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35" name="Text 33"/>
          <p:cNvSpPr/>
          <p:nvPr/>
        </p:nvSpPr>
        <p:spPr>
          <a:xfrm>
            <a:off x="6309360" y="2834640"/>
            <a:ext cx="2286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1FA6A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🔑 Key Idea</a:t>
            </a:r>
            <a:endParaRPr lang="en-US" sz="950" dirty="0"/>
          </a:p>
        </p:txBody>
      </p:sp>
      <p:sp>
        <p:nvSpPr>
          <p:cNvPr id="36" name="Text 34"/>
          <p:cNvSpPr/>
          <p:nvPr/>
        </p:nvSpPr>
        <p:spPr>
          <a:xfrm>
            <a:off x="6309360" y="3108960"/>
            <a:ext cx="2286000" cy="1371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9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Line up the decimal points, annex zeros if needed, then add or subtract one column at a time.</a:t>
            </a:r>
            <a:endParaRPr lang="en-US" sz="95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Sort It Out / Clasifícalo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6.NS.3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1  ·  Lesson 1-5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11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548640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22960"/>
            <a:ext cx="51206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Plot each decimal on the number line, then find the sum or difference as indicated.</a:t>
            </a:r>
            <a:endParaRPr lang="en-US" sz="1050" dirty="0"/>
          </a:p>
        </p:txBody>
      </p:sp>
      <p:sp>
        <p:nvSpPr>
          <p:cNvPr id="19" name="Text 17"/>
          <p:cNvSpPr/>
          <p:nvPr/>
        </p:nvSpPr>
        <p:spPr>
          <a:xfrm>
            <a:off x="594360" y="1234440"/>
            <a:ext cx="512064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Card Bank — cut or sort these cards:</a:t>
            </a:r>
            <a:endParaRPr lang="en-US" sz="850" dirty="0"/>
          </a:p>
        </p:txBody>
      </p:sp>
      <p:sp>
        <p:nvSpPr>
          <p:cNvPr id="20" name="Text 18"/>
          <p:cNvSpPr/>
          <p:nvPr/>
        </p:nvSpPr>
        <p:spPr>
          <a:xfrm>
            <a:off x="594360" y="1481328"/>
            <a:ext cx="1630680" cy="384048"/>
          </a:xfrm>
          <a:prstGeom prst="roundRect">
            <a:avLst>
              <a:gd name="adj" fmla="val 11905"/>
            </a:avLst>
          </a:prstGeom>
          <a:solidFill>
            <a:srgbClr val="FBEFD0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[object Object]</a:t>
            </a:r>
            <a:endParaRPr lang="en-US" sz="900" dirty="0"/>
          </a:p>
        </p:txBody>
      </p:sp>
      <p:sp>
        <p:nvSpPr>
          <p:cNvPr id="21" name="Text 19"/>
          <p:cNvSpPr/>
          <p:nvPr/>
        </p:nvSpPr>
        <p:spPr>
          <a:xfrm>
            <a:off x="2362200" y="1481328"/>
            <a:ext cx="1630680" cy="384048"/>
          </a:xfrm>
          <a:prstGeom prst="roundRect">
            <a:avLst>
              <a:gd name="adj" fmla="val 11905"/>
            </a:avLst>
          </a:prstGeom>
          <a:solidFill>
            <a:srgbClr val="FBEFD0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[object Object]</a:t>
            </a:r>
            <a:endParaRPr lang="en-US" sz="900" dirty="0"/>
          </a:p>
        </p:txBody>
      </p:sp>
      <p:sp>
        <p:nvSpPr>
          <p:cNvPr id="22" name="Text 20"/>
          <p:cNvSpPr/>
          <p:nvPr/>
        </p:nvSpPr>
        <p:spPr>
          <a:xfrm>
            <a:off x="4130040" y="1481328"/>
            <a:ext cx="1630680" cy="384048"/>
          </a:xfrm>
          <a:prstGeom prst="roundRect">
            <a:avLst>
              <a:gd name="adj" fmla="val 11905"/>
            </a:avLst>
          </a:prstGeom>
          <a:solidFill>
            <a:srgbClr val="FBEFD0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[object Object]</a:t>
            </a:r>
            <a:endParaRPr lang="en-US" sz="900" dirty="0"/>
          </a:p>
        </p:txBody>
      </p:sp>
      <p:sp>
        <p:nvSpPr>
          <p:cNvPr id="23" name="Text 21"/>
          <p:cNvSpPr/>
          <p:nvPr/>
        </p:nvSpPr>
        <p:spPr>
          <a:xfrm>
            <a:off x="594360" y="1975104"/>
            <a:ext cx="1630680" cy="384048"/>
          </a:xfrm>
          <a:prstGeom prst="roundRect">
            <a:avLst>
              <a:gd name="adj" fmla="val 11905"/>
            </a:avLst>
          </a:prstGeom>
          <a:solidFill>
            <a:srgbClr val="FBEFD0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[object Object]</a:t>
            </a:r>
            <a:endParaRPr lang="en-US" sz="900" dirty="0"/>
          </a:p>
        </p:txBody>
      </p:sp>
      <p:sp>
        <p:nvSpPr>
          <p:cNvPr id="24" name="Shape 22"/>
          <p:cNvSpPr/>
          <p:nvPr/>
        </p:nvSpPr>
        <p:spPr>
          <a:xfrm>
            <a:off x="594360" y="2560320"/>
            <a:ext cx="2514600" cy="1965960"/>
          </a:xfrm>
          <a:prstGeom prst="roundRect">
            <a:avLst>
              <a:gd name="adj" fmla="val 2326"/>
            </a:avLst>
          </a:prstGeom>
          <a:solidFill>
            <a:srgbClr val="FFFFFF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5" name="Text 23"/>
          <p:cNvSpPr/>
          <p:nvPr/>
        </p:nvSpPr>
        <p:spPr>
          <a:xfrm>
            <a:off x="594360" y="2560320"/>
            <a:ext cx="2514600" cy="292608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Group A</a:t>
            </a:r>
            <a:endParaRPr lang="en-US" sz="950" dirty="0"/>
          </a:p>
        </p:txBody>
      </p:sp>
      <p:sp>
        <p:nvSpPr>
          <p:cNvPr id="26" name="Shape 24"/>
          <p:cNvSpPr/>
          <p:nvPr/>
        </p:nvSpPr>
        <p:spPr>
          <a:xfrm>
            <a:off x="3246120" y="2560320"/>
            <a:ext cx="2514600" cy="1965960"/>
          </a:xfrm>
          <a:prstGeom prst="roundRect">
            <a:avLst>
              <a:gd name="adj" fmla="val 2326"/>
            </a:avLst>
          </a:prstGeom>
          <a:solidFill>
            <a:srgbClr val="FFFFFF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7" name="Text 25"/>
          <p:cNvSpPr/>
          <p:nvPr/>
        </p:nvSpPr>
        <p:spPr>
          <a:xfrm>
            <a:off x="3246120" y="2560320"/>
            <a:ext cx="2514600" cy="292608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Group B</a:t>
            </a:r>
            <a:endParaRPr lang="en-US" sz="950" dirty="0"/>
          </a:p>
        </p:txBody>
      </p:sp>
      <p:sp>
        <p:nvSpPr>
          <p:cNvPr id="28" name="Shape 26"/>
          <p:cNvSpPr/>
          <p:nvPr/>
        </p:nvSpPr>
        <p:spPr>
          <a:xfrm>
            <a:off x="6035040" y="685800"/>
            <a:ext cx="2788920" cy="4023360"/>
          </a:xfrm>
          <a:prstGeom prst="roundRect">
            <a:avLst>
              <a:gd name="adj" fmla="val 2623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9" name="Text 27"/>
          <p:cNvSpPr/>
          <p:nvPr/>
        </p:nvSpPr>
        <p:spPr>
          <a:xfrm>
            <a:off x="6035040" y="685800"/>
            <a:ext cx="278892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💬 Talk It Over</a:t>
            </a:r>
            <a:endParaRPr lang="en-US" sz="1000" dirty="0"/>
          </a:p>
        </p:txBody>
      </p:sp>
      <p:sp>
        <p:nvSpPr>
          <p:cNvPr id="30" name="Text 28"/>
          <p:cNvSpPr/>
          <p:nvPr/>
        </p:nvSpPr>
        <p:spPr>
          <a:xfrm>
            <a:off x="6217920" y="1097280"/>
            <a:ext cx="2468880" cy="1371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When you added 128.75 and 46.8, how did you handle 46.8 having fewer decimal places, and when did you need to regroup?</a:t>
            </a:r>
            <a:endParaRPr lang="en-US" sz="1000" dirty="0"/>
          </a:p>
        </p:txBody>
      </p:sp>
      <p:sp>
        <p:nvSpPr>
          <p:cNvPr id="31" name="Shape 29"/>
          <p:cNvSpPr/>
          <p:nvPr/>
        </p:nvSpPr>
        <p:spPr>
          <a:xfrm>
            <a:off x="6217920" y="2743200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2" name="Shape 30"/>
          <p:cNvSpPr/>
          <p:nvPr/>
        </p:nvSpPr>
        <p:spPr>
          <a:xfrm>
            <a:off x="6217920" y="3072384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3" name="Shape 31"/>
          <p:cNvSpPr/>
          <p:nvPr/>
        </p:nvSpPr>
        <p:spPr>
          <a:xfrm>
            <a:off x="6217920" y="3401568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4" name="Shape 32"/>
          <p:cNvSpPr/>
          <p:nvPr/>
        </p:nvSpPr>
        <p:spPr>
          <a:xfrm>
            <a:off x="6217920" y="3730752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5" name="Shape 33"/>
          <p:cNvSpPr/>
          <p:nvPr/>
        </p:nvSpPr>
        <p:spPr>
          <a:xfrm>
            <a:off x="6217920" y="4059936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Error Analysis / Análisis de Errores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6.NS.3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1  ·  Lesson 1-5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12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548640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41248"/>
            <a:ext cx="1554480" cy="274320"/>
          </a:xfrm>
          <a:prstGeom prst="rect">
            <a:avLst>
              <a:gd name="adj" fmla="val 50000"/>
            </a:avLst>
          </a:prstGeom>
          <a:solidFill>
            <a:srgbClr val="C0392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⚠ FIND THE ERROR</a:t>
            </a:r>
            <a:endParaRPr lang="en-US" sz="900" dirty="0"/>
          </a:p>
        </p:txBody>
      </p:sp>
      <p:sp>
        <p:nvSpPr>
          <p:cNvPr id="19" name="Text 17"/>
          <p:cNvSpPr/>
          <p:nvPr/>
        </p:nvSpPr>
        <p:spPr>
          <a:xfrm>
            <a:off x="2286000" y="841248"/>
            <a:ext cx="33832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Find Tasha's Mistake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594360" y="1188720"/>
            <a:ext cx="51206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A classmate turned in the work below. One step has a mistake — find it, name it, fix it.</a:t>
            </a:r>
            <a:endParaRPr lang="en-US" sz="950" dirty="0"/>
          </a:p>
        </p:txBody>
      </p:sp>
      <p:sp>
        <p:nvSpPr>
          <p:cNvPr id="21" name="Shape 19"/>
          <p:cNvSpPr/>
          <p:nvPr/>
        </p:nvSpPr>
        <p:spPr>
          <a:xfrm>
            <a:off x="594360" y="1627632"/>
            <a:ext cx="5166360" cy="1901952"/>
          </a:xfrm>
          <a:prstGeom prst="roundRect">
            <a:avLst>
              <a:gd name="adj" fmla="val 2404"/>
            </a:avLst>
          </a:prstGeom>
          <a:solidFill>
            <a:srgbClr val="F4F1E8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2" name="Text 20"/>
          <p:cNvSpPr/>
          <p:nvPr/>
        </p:nvSpPr>
        <p:spPr>
          <a:xfrm>
            <a:off x="713232" y="1691640"/>
            <a:ext cx="493776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Student's work (contains an error):</a:t>
            </a:r>
            <a:endParaRPr lang="en-US" sz="800" dirty="0"/>
          </a:p>
        </p:txBody>
      </p:sp>
      <p:sp>
        <p:nvSpPr>
          <p:cNvPr id="23" name="Text 21"/>
          <p:cNvSpPr/>
          <p:nvPr/>
        </p:nvSpPr>
        <p:spPr>
          <a:xfrm>
            <a:off x="777240" y="1938528"/>
            <a:ext cx="48920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1. </a:t>
            </a:r>
            <a:pPr indent="0" marL="0">
              <a:buNone/>
            </a:pPr>
            <a:r>
              <a:rPr lang="en-US" sz="95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Problem:  </a:t>
            </a:r>
            <a:pPr indent="0" marL="0">
              <a:buNone/>
            </a:pPr>
            <a:r>
              <a:rPr lang="en-US" sz="950" b="1" dirty="0">
                <a:solidFill>
                  <a:srgbClr val="24323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15.7 − 8.36</a:t>
            </a:r>
            <a:endParaRPr lang="en-US" sz="950" dirty="0"/>
          </a:p>
        </p:txBody>
      </p:sp>
      <p:sp>
        <p:nvSpPr>
          <p:cNvPr id="24" name="Text 22"/>
          <p:cNvSpPr/>
          <p:nvPr/>
        </p:nvSpPr>
        <p:spPr>
          <a:xfrm>
            <a:off x="777240" y="2322576"/>
            <a:ext cx="48920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2. </a:t>
            </a:r>
            <a:pPr indent="0" marL="0">
              <a:buNone/>
            </a:pPr>
            <a:r>
              <a:rPr lang="en-US" sz="95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Set up:  </a:t>
            </a:r>
            <a:pPr indent="0" marL="0">
              <a:buNone/>
            </a:pPr>
            <a:r>
              <a:rPr lang="en-US" sz="950" b="1" dirty="0">
                <a:solidFill>
                  <a:srgbClr val="24323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15.7 − 8.36</a:t>
            </a:r>
            <a:endParaRPr lang="en-US" sz="950" dirty="0"/>
          </a:p>
        </p:txBody>
      </p:sp>
      <p:sp>
        <p:nvSpPr>
          <p:cNvPr id="25" name="Text 23"/>
          <p:cNvSpPr/>
          <p:nvPr/>
        </p:nvSpPr>
        <p:spPr>
          <a:xfrm>
            <a:off x="777240" y="2706624"/>
            <a:ext cx="48920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3. </a:t>
            </a:r>
            <a:pPr indent="0" marL="0">
              <a:buNone/>
            </a:pPr>
            <a:r>
              <a:rPr lang="en-US" sz="95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Subtract:  </a:t>
            </a:r>
            <a:pPr indent="0" marL="0">
              <a:buNone/>
            </a:pPr>
            <a:r>
              <a:rPr lang="en-US" sz="950" b="1" dirty="0">
                <a:solidFill>
                  <a:srgbClr val="24323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15.7 − 8.36 = 7.41</a:t>
            </a:r>
            <a:endParaRPr lang="en-US" sz="950" dirty="0"/>
          </a:p>
        </p:txBody>
      </p:sp>
      <p:sp>
        <p:nvSpPr>
          <p:cNvPr id="26" name="Text 24"/>
          <p:cNvSpPr/>
          <p:nvPr/>
        </p:nvSpPr>
        <p:spPr>
          <a:xfrm>
            <a:off x="777240" y="3090672"/>
            <a:ext cx="48920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4. </a:t>
            </a:r>
            <a:pPr indent="0" marL="0">
              <a:buNone/>
            </a:pPr>
            <a:r>
              <a:rPr lang="en-US" sz="95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Final answer:  </a:t>
            </a:r>
            <a:pPr indent="0" marL="0">
              <a:buNone/>
            </a:pPr>
            <a:r>
              <a:rPr lang="en-US" sz="950" b="1" dirty="0">
                <a:solidFill>
                  <a:srgbClr val="24323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7.41</a:t>
            </a:r>
            <a:endParaRPr lang="en-US" sz="950" dirty="0"/>
          </a:p>
        </p:txBody>
      </p:sp>
      <p:sp>
        <p:nvSpPr>
          <p:cNvPr id="27" name="Text 25"/>
          <p:cNvSpPr/>
          <p:nvPr/>
        </p:nvSpPr>
        <p:spPr>
          <a:xfrm>
            <a:off x="594360" y="3666744"/>
            <a:ext cx="512064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Which step has the error? Circle it above.</a:t>
            </a:r>
            <a:endParaRPr lang="en-US" sz="900" dirty="0"/>
          </a:p>
        </p:txBody>
      </p:sp>
      <p:sp>
        <p:nvSpPr>
          <p:cNvPr id="28" name="Shape 26"/>
          <p:cNvSpPr/>
          <p:nvPr/>
        </p:nvSpPr>
        <p:spPr>
          <a:xfrm>
            <a:off x="6035040" y="685800"/>
            <a:ext cx="2788920" cy="4023360"/>
          </a:xfrm>
          <a:prstGeom prst="roundRect">
            <a:avLst>
              <a:gd name="adj" fmla="val 2623"/>
            </a:avLst>
          </a:prstGeom>
          <a:solidFill>
            <a:srgbClr val="FCE6DE"/>
          </a:solidFill>
          <a:ln w="12700">
            <a:solidFill>
              <a:srgbClr val="E2A39B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9" name="Text 27"/>
          <p:cNvSpPr/>
          <p:nvPr/>
        </p:nvSpPr>
        <p:spPr>
          <a:xfrm>
            <a:off x="6035040" y="685800"/>
            <a:ext cx="2788920" cy="274320"/>
          </a:xfrm>
          <a:prstGeom prst="rect">
            <a:avLst/>
          </a:prstGeom>
          <a:solidFill>
            <a:srgbClr val="C0392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🛠 Explain &amp; Fix</a:t>
            </a:r>
            <a:endParaRPr lang="en-US" sz="1000" dirty="0"/>
          </a:p>
        </p:txBody>
      </p:sp>
      <p:sp>
        <p:nvSpPr>
          <p:cNvPr id="30" name="Text 28"/>
          <p:cNvSpPr/>
          <p:nvPr/>
        </p:nvSpPr>
        <p:spPr>
          <a:xfrm>
            <a:off x="6217920" y="1097280"/>
            <a:ext cx="2468880" cy="502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The mistake was </a:t>
            </a:r>
            <a:pPr indent="0" marL="0">
              <a:buNone/>
            </a:pPr>
            <a:r>
              <a:rPr lang="en-US" sz="10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___</a:t>
            </a:r>
            <a:pPr indent="0" marL="0"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 because </a:t>
            </a:r>
            <a:pPr indent="0" marL="0">
              <a:buNone/>
            </a:pPr>
            <a:r>
              <a:rPr lang="en-US" sz="10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___</a:t>
            </a:r>
            <a:pPr indent="0" marL="0"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.</a:t>
            </a:r>
            <a:endParaRPr lang="en-US" sz="1000" dirty="0"/>
          </a:p>
        </p:txBody>
      </p:sp>
      <p:sp>
        <p:nvSpPr>
          <p:cNvPr id="31" name="Shape 29"/>
          <p:cNvSpPr/>
          <p:nvPr/>
        </p:nvSpPr>
        <p:spPr>
          <a:xfrm>
            <a:off x="6217920" y="1783080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2" name="Shape 30"/>
          <p:cNvSpPr/>
          <p:nvPr/>
        </p:nvSpPr>
        <p:spPr>
          <a:xfrm>
            <a:off x="6217920" y="2075688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3" name="Shape 31"/>
          <p:cNvSpPr/>
          <p:nvPr/>
        </p:nvSpPr>
        <p:spPr>
          <a:xfrm>
            <a:off x="6217920" y="2368296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4" name="Text 32"/>
          <p:cNvSpPr/>
          <p:nvPr/>
        </p:nvSpPr>
        <p:spPr>
          <a:xfrm>
            <a:off x="6217920" y="2788920"/>
            <a:ext cx="24688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Fix it — rewrite the step correctly:</a:t>
            </a:r>
            <a:endParaRPr lang="en-US" sz="900" dirty="0"/>
          </a:p>
        </p:txBody>
      </p:sp>
      <p:sp>
        <p:nvSpPr>
          <p:cNvPr id="35" name="Shape 33"/>
          <p:cNvSpPr/>
          <p:nvPr/>
        </p:nvSpPr>
        <p:spPr>
          <a:xfrm>
            <a:off x="6217920" y="3246120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6" name="Shape 34"/>
          <p:cNvSpPr/>
          <p:nvPr/>
        </p:nvSpPr>
        <p:spPr>
          <a:xfrm>
            <a:off x="6217920" y="3538728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7" name="Shape 35"/>
          <p:cNvSpPr/>
          <p:nvPr/>
        </p:nvSpPr>
        <p:spPr>
          <a:xfrm>
            <a:off x="6217920" y="3831336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8" name="Shape 36"/>
          <p:cNvSpPr/>
          <p:nvPr/>
        </p:nvSpPr>
        <p:spPr>
          <a:xfrm>
            <a:off x="6217920" y="4123944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Two-Column Notes / Notas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6.NS.3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1  ·  Lesson 1-5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13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416052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411480" y="685800"/>
            <a:ext cx="4160520" cy="292608"/>
          </a:xfrm>
          <a:prstGeom prst="rect">
            <a:avLst/>
          </a:prstGeom>
          <a:solidFill>
            <a:srgbClr val="17324D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Steps / Pasos</a:t>
            </a:r>
            <a:endParaRPr lang="en-US" sz="1000" dirty="0"/>
          </a:p>
        </p:txBody>
      </p:sp>
      <p:sp>
        <p:nvSpPr>
          <p:cNvPr id="19" name="Shape 17"/>
          <p:cNvSpPr/>
          <p:nvPr/>
        </p:nvSpPr>
        <p:spPr>
          <a:xfrm>
            <a:off x="594360" y="1243584"/>
            <a:ext cx="274320" cy="274320"/>
          </a:xfrm>
          <a:prstGeom prst="ellipse">
            <a:avLst/>
          </a:prstGeom>
          <a:solidFill>
            <a:srgbClr val="1FA6A2"/>
          </a:solidFill>
          <a:ln/>
        </p:spPr>
      </p:sp>
      <p:sp>
        <p:nvSpPr>
          <p:cNvPr id="20" name="Text 18"/>
          <p:cNvSpPr/>
          <p:nvPr/>
        </p:nvSpPr>
        <p:spPr>
          <a:xfrm>
            <a:off x="594360" y="1243584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</a:t>
            </a:r>
            <a:endParaRPr lang="en-US" sz="1100" dirty="0"/>
          </a:p>
        </p:txBody>
      </p:sp>
      <p:sp>
        <p:nvSpPr>
          <p:cNvPr id="21" name="Text 19"/>
          <p:cNvSpPr/>
          <p:nvPr/>
        </p:nvSpPr>
        <p:spPr>
          <a:xfrm>
            <a:off x="978408" y="1188720"/>
            <a:ext cx="345643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The tank has 128.75 liters. A shuttle adds 46.8 liters. I line up the decimal points and annex a zero: 46.80.</a:t>
            </a:r>
            <a:endParaRPr lang="en-US" sz="1050" dirty="0"/>
          </a:p>
        </p:txBody>
      </p:sp>
      <p:sp>
        <p:nvSpPr>
          <p:cNvPr id="22" name="Shape 20"/>
          <p:cNvSpPr/>
          <p:nvPr/>
        </p:nvSpPr>
        <p:spPr>
          <a:xfrm>
            <a:off x="594360" y="1719072"/>
            <a:ext cx="274320" cy="274320"/>
          </a:xfrm>
          <a:prstGeom prst="ellipse">
            <a:avLst/>
          </a:prstGeom>
          <a:solidFill>
            <a:srgbClr val="1FA6A2"/>
          </a:solidFill>
          <a:ln/>
        </p:spPr>
      </p:sp>
      <p:sp>
        <p:nvSpPr>
          <p:cNvPr id="23" name="Text 21"/>
          <p:cNvSpPr/>
          <p:nvPr/>
        </p:nvSpPr>
        <p:spPr>
          <a:xfrm>
            <a:off x="594360" y="1719072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2</a:t>
            </a:r>
            <a:endParaRPr lang="en-US" sz="1100" dirty="0"/>
          </a:p>
        </p:txBody>
      </p:sp>
      <p:sp>
        <p:nvSpPr>
          <p:cNvPr id="24" name="Text 22"/>
          <p:cNvSpPr/>
          <p:nvPr/>
        </p:nvSpPr>
        <p:spPr>
          <a:xfrm>
            <a:off x="978408" y="1664208"/>
            <a:ext cx="345643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add: 128.75 + 46.80 = 175.55 liters.</a:t>
            </a:r>
            <a:endParaRPr lang="en-US" sz="1050" dirty="0"/>
          </a:p>
        </p:txBody>
      </p:sp>
      <p:sp>
        <p:nvSpPr>
          <p:cNvPr id="25" name="Shape 23"/>
          <p:cNvSpPr/>
          <p:nvPr/>
        </p:nvSpPr>
        <p:spPr>
          <a:xfrm>
            <a:off x="594360" y="2194560"/>
            <a:ext cx="274320" cy="274320"/>
          </a:xfrm>
          <a:prstGeom prst="ellipse">
            <a:avLst/>
          </a:prstGeom>
          <a:solidFill>
            <a:srgbClr val="1FA6A2"/>
          </a:solidFill>
          <a:ln/>
        </p:spPr>
      </p:sp>
      <p:sp>
        <p:nvSpPr>
          <p:cNvPr id="26" name="Text 24"/>
          <p:cNvSpPr/>
          <p:nvPr/>
        </p:nvSpPr>
        <p:spPr>
          <a:xfrm>
            <a:off x="594360" y="2194560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3</a:t>
            </a:r>
            <a:endParaRPr lang="en-US" sz="1100" dirty="0"/>
          </a:p>
        </p:txBody>
      </p:sp>
      <p:sp>
        <p:nvSpPr>
          <p:cNvPr id="27" name="Text 25"/>
          <p:cNvSpPr/>
          <p:nvPr/>
        </p:nvSpPr>
        <p:spPr>
          <a:xfrm>
            <a:off x="978408" y="2139696"/>
            <a:ext cx="345643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Now the thrusters use 19.35 liters, so I subtract: 175.55 − 19.35 = 156.20.</a:t>
            </a:r>
            <a:endParaRPr lang="en-US" sz="1050" dirty="0"/>
          </a:p>
        </p:txBody>
      </p:sp>
      <p:sp>
        <p:nvSpPr>
          <p:cNvPr id="28" name="Shape 26"/>
          <p:cNvSpPr/>
          <p:nvPr/>
        </p:nvSpPr>
        <p:spPr>
          <a:xfrm>
            <a:off x="594360" y="2670048"/>
            <a:ext cx="274320" cy="274320"/>
          </a:xfrm>
          <a:prstGeom prst="ellipse">
            <a:avLst/>
          </a:prstGeom>
          <a:solidFill>
            <a:srgbClr val="1FA6A2"/>
          </a:solidFill>
          <a:ln/>
        </p:spPr>
      </p:sp>
      <p:sp>
        <p:nvSpPr>
          <p:cNvPr id="29" name="Text 27"/>
          <p:cNvSpPr/>
          <p:nvPr/>
        </p:nvSpPr>
        <p:spPr>
          <a:xfrm>
            <a:off x="594360" y="2670048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4</a:t>
            </a:r>
            <a:endParaRPr lang="en-US" sz="1100" dirty="0"/>
          </a:p>
        </p:txBody>
      </p:sp>
      <p:sp>
        <p:nvSpPr>
          <p:cNvPr id="30" name="Text 28"/>
          <p:cNvSpPr/>
          <p:nvPr/>
        </p:nvSpPr>
        <p:spPr>
          <a:xfrm>
            <a:off x="978408" y="2615184"/>
            <a:ext cx="345643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The final fuel level is 156.20 liters. I check with estimation: about 130 + 47 − 19 = 158, which is close, so my answer is reasonable.</a:t>
            </a:r>
            <a:endParaRPr lang="en-US" sz="1050" dirty="0"/>
          </a:p>
        </p:txBody>
      </p:sp>
      <p:sp>
        <p:nvSpPr>
          <p:cNvPr id="31" name="Shape 29"/>
          <p:cNvSpPr/>
          <p:nvPr/>
        </p:nvSpPr>
        <p:spPr>
          <a:xfrm>
            <a:off x="4709160" y="685800"/>
            <a:ext cx="4114800" cy="4023360"/>
          </a:xfrm>
          <a:prstGeom prst="roundRect">
            <a:avLst>
              <a:gd name="adj" fmla="val 1818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32" name="Text 30"/>
          <p:cNvSpPr/>
          <p:nvPr/>
        </p:nvSpPr>
        <p:spPr>
          <a:xfrm>
            <a:off x="4709160" y="685800"/>
            <a:ext cx="4114800" cy="292608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My Example / Mi Ejemplo</a:t>
            </a:r>
            <a:endParaRPr lang="en-US" sz="1000" dirty="0"/>
          </a:p>
        </p:txBody>
      </p:sp>
      <p:sp>
        <p:nvSpPr>
          <p:cNvPr id="33" name="Text 31"/>
          <p:cNvSpPr/>
          <p:nvPr/>
        </p:nvSpPr>
        <p:spPr>
          <a:xfrm>
            <a:off x="4892040" y="1143000"/>
            <a:ext cx="37490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Work one problem here, matching each step on the left:</a:t>
            </a:r>
            <a:endParaRPr lang="en-US" sz="950" dirty="0"/>
          </a:p>
        </p:txBody>
      </p:sp>
      <p:sp>
        <p:nvSpPr>
          <p:cNvPr id="34" name="Shape 32"/>
          <p:cNvSpPr/>
          <p:nvPr/>
        </p:nvSpPr>
        <p:spPr>
          <a:xfrm>
            <a:off x="4892040" y="1783080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5" name="Shape 33"/>
          <p:cNvSpPr/>
          <p:nvPr/>
        </p:nvSpPr>
        <p:spPr>
          <a:xfrm>
            <a:off x="4892040" y="2112264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6" name="Shape 34"/>
          <p:cNvSpPr/>
          <p:nvPr/>
        </p:nvSpPr>
        <p:spPr>
          <a:xfrm>
            <a:off x="4892040" y="2441448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7" name="Shape 35"/>
          <p:cNvSpPr/>
          <p:nvPr/>
        </p:nvSpPr>
        <p:spPr>
          <a:xfrm>
            <a:off x="4892040" y="2770632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8" name="Shape 36"/>
          <p:cNvSpPr/>
          <p:nvPr/>
        </p:nvSpPr>
        <p:spPr>
          <a:xfrm>
            <a:off x="4892040" y="3099816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9" name="Shape 37"/>
          <p:cNvSpPr/>
          <p:nvPr/>
        </p:nvSpPr>
        <p:spPr>
          <a:xfrm>
            <a:off x="4892040" y="3429000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40" name="Shape 38"/>
          <p:cNvSpPr/>
          <p:nvPr/>
        </p:nvSpPr>
        <p:spPr>
          <a:xfrm>
            <a:off x="4892040" y="3758184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41" name="Shape 39"/>
          <p:cNvSpPr/>
          <p:nvPr/>
        </p:nvSpPr>
        <p:spPr>
          <a:xfrm>
            <a:off x="4892040" y="4087368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Choice Board / Tablero de Opciones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6.NS.3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1  ·  Lesson 1-5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14</a:t>
            </a:r>
            <a:endParaRPr lang="en-US" sz="800" dirty="0"/>
          </a:p>
        </p:txBody>
      </p:sp>
      <p:sp>
        <p:nvSpPr>
          <p:cNvPr id="17" name="Text 15"/>
          <p:cNvSpPr/>
          <p:nvPr/>
        </p:nvSpPr>
        <p:spPr>
          <a:xfrm>
            <a:off x="411480" y="640080"/>
            <a:ext cx="84124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Choose ONE to show what you know:</a:t>
            </a:r>
            <a:endParaRPr lang="en-US" sz="1200" dirty="0"/>
          </a:p>
        </p:txBody>
      </p:sp>
      <p:sp>
        <p:nvSpPr>
          <p:cNvPr id="18" name="Shape 16"/>
          <p:cNvSpPr/>
          <p:nvPr/>
        </p:nvSpPr>
        <p:spPr>
          <a:xfrm>
            <a:off x="411480" y="1051560"/>
            <a:ext cx="4114800" cy="1645920"/>
          </a:xfrm>
          <a:prstGeom prst="roundRect">
            <a:avLst>
              <a:gd name="adj" fmla="val 4444"/>
            </a:avLst>
          </a:prstGeom>
          <a:solidFill>
            <a:srgbClr val="DFF2EE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9" name="Text 17"/>
          <p:cNvSpPr/>
          <p:nvPr/>
        </p:nvSpPr>
        <p:spPr>
          <a:xfrm>
            <a:off x="548640" y="1161288"/>
            <a:ext cx="6400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dirty="0">
                <a:solidFill>
                  <a:srgbClr val="000000"/>
                </a:solidFill>
              </a:rPr>
              <a:t>✏️</a:t>
            </a:r>
            <a:endParaRPr lang="en-US" sz="2600" dirty="0"/>
          </a:p>
        </p:txBody>
      </p:sp>
      <p:sp>
        <p:nvSpPr>
          <p:cNvPr id="20" name="Text 18"/>
          <p:cNvSpPr/>
          <p:nvPr/>
        </p:nvSpPr>
        <p:spPr>
          <a:xfrm>
            <a:off x="1234440" y="1188720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Draw &amp; Label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94360" y="1709928"/>
            <a:ext cx="3749040" cy="8686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Sketch a model for today's problem. Label it using Decimal and Place value.</a:t>
            </a:r>
            <a:endParaRPr lang="en-US" sz="1000" dirty="0"/>
          </a:p>
        </p:txBody>
      </p:sp>
      <p:sp>
        <p:nvSpPr>
          <p:cNvPr id="22" name="Shape 20"/>
          <p:cNvSpPr/>
          <p:nvPr/>
        </p:nvSpPr>
        <p:spPr>
          <a:xfrm>
            <a:off x="4709160" y="1051560"/>
            <a:ext cx="4114800" cy="1645920"/>
          </a:xfrm>
          <a:prstGeom prst="roundRect">
            <a:avLst>
              <a:gd name="adj" fmla="val 4444"/>
            </a:avLst>
          </a:prstGeom>
          <a:solidFill>
            <a:srgbClr val="FBEFD0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3" name="Text 21"/>
          <p:cNvSpPr/>
          <p:nvPr/>
        </p:nvSpPr>
        <p:spPr>
          <a:xfrm>
            <a:off x="4846320" y="1161288"/>
            <a:ext cx="6400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dirty="0">
                <a:solidFill>
                  <a:srgbClr val="000000"/>
                </a:solidFill>
              </a:rPr>
              <a:t>💬</a:t>
            </a:r>
            <a:endParaRPr lang="en-US" sz="2600" dirty="0"/>
          </a:p>
        </p:txBody>
      </p:sp>
      <p:sp>
        <p:nvSpPr>
          <p:cNvPr id="24" name="Text 22"/>
          <p:cNvSpPr/>
          <p:nvPr/>
        </p:nvSpPr>
        <p:spPr>
          <a:xfrm>
            <a:off x="5532120" y="1188720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Explain It</a:t>
            </a:r>
            <a:endParaRPr lang="en-US" sz="1300" dirty="0"/>
          </a:p>
        </p:txBody>
      </p:sp>
      <p:sp>
        <p:nvSpPr>
          <p:cNvPr id="25" name="Text 23"/>
          <p:cNvSpPr/>
          <p:nvPr/>
        </p:nvSpPr>
        <p:spPr>
          <a:xfrm>
            <a:off x="4892040" y="1709928"/>
            <a:ext cx="3749040" cy="8686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In 2–3 sentences, explain "Line up the decimal points, annex zeros if needed, then add or subtract one column at a time." in your own words.</a:t>
            </a:r>
            <a:endParaRPr lang="en-US" sz="1000" dirty="0"/>
          </a:p>
        </p:txBody>
      </p:sp>
      <p:sp>
        <p:nvSpPr>
          <p:cNvPr id="26" name="Shape 24"/>
          <p:cNvSpPr/>
          <p:nvPr/>
        </p:nvSpPr>
        <p:spPr>
          <a:xfrm>
            <a:off x="411480" y="2834640"/>
            <a:ext cx="4114800" cy="1645920"/>
          </a:xfrm>
          <a:prstGeom prst="roundRect">
            <a:avLst>
              <a:gd name="adj" fmla="val 4444"/>
            </a:avLst>
          </a:prstGeom>
          <a:solidFill>
            <a:srgbClr val="FCE6DE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7" name="Text 25"/>
          <p:cNvSpPr/>
          <p:nvPr/>
        </p:nvSpPr>
        <p:spPr>
          <a:xfrm>
            <a:off x="548640" y="2944368"/>
            <a:ext cx="6400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dirty="0">
                <a:solidFill>
                  <a:srgbClr val="000000"/>
                </a:solidFill>
              </a:rPr>
              <a:t>🧮</a:t>
            </a:r>
            <a:endParaRPr lang="en-US" sz="2600" dirty="0"/>
          </a:p>
        </p:txBody>
      </p:sp>
      <p:sp>
        <p:nvSpPr>
          <p:cNvPr id="28" name="Text 26"/>
          <p:cNvSpPr/>
          <p:nvPr/>
        </p:nvSpPr>
        <p:spPr>
          <a:xfrm>
            <a:off x="1234440" y="2971800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Solve It</a:t>
            </a:r>
            <a:endParaRPr lang="en-US" sz="1300" dirty="0"/>
          </a:p>
        </p:txBody>
      </p:sp>
      <p:sp>
        <p:nvSpPr>
          <p:cNvPr id="29" name="Text 27"/>
          <p:cNvSpPr/>
          <p:nvPr/>
        </p:nvSpPr>
        <p:spPr>
          <a:xfrm>
            <a:off x="594360" y="3493008"/>
            <a:ext cx="3749040" cy="8686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Work one practice problem and show every step clearly.</a:t>
            </a:r>
            <a:endParaRPr lang="en-US" sz="1000" dirty="0"/>
          </a:p>
        </p:txBody>
      </p:sp>
      <p:sp>
        <p:nvSpPr>
          <p:cNvPr id="30" name="Shape 28"/>
          <p:cNvSpPr/>
          <p:nvPr/>
        </p:nvSpPr>
        <p:spPr>
          <a:xfrm>
            <a:off x="4709160" y="2834640"/>
            <a:ext cx="4114800" cy="1645920"/>
          </a:xfrm>
          <a:prstGeom prst="roundRect">
            <a:avLst>
              <a:gd name="adj" fmla="val 4444"/>
            </a:avLst>
          </a:prstGeom>
          <a:solidFill>
            <a:srgbClr val="EAF2F1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31" name="Text 29"/>
          <p:cNvSpPr/>
          <p:nvPr/>
        </p:nvSpPr>
        <p:spPr>
          <a:xfrm>
            <a:off x="4846320" y="2944368"/>
            <a:ext cx="6400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dirty="0">
                <a:solidFill>
                  <a:srgbClr val="000000"/>
                </a:solidFill>
              </a:rPr>
              <a:t>🎯</a:t>
            </a:r>
            <a:endParaRPr lang="en-US" sz="2600" dirty="0"/>
          </a:p>
        </p:txBody>
      </p:sp>
      <p:sp>
        <p:nvSpPr>
          <p:cNvPr id="32" name="Text 30"/>
          <p:cNvSpPr/>
          <p:nvPr/>
        </p:nvSpPr>
        <p:spPr>
          <a:xfrm>
            <a:off x="5532120" y="2971800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Create a Problem</a:t>
            </a:r>
            <a:endParaRPr lang="en-US" sz="1300" dirty="0"/>
          </a:p>
        </p:txBody>
      </p:sp>
      <p:sp>
        <p:nvSpPr>
          <p:cNvPr id="33" name="Text 31"/>
          <p:cNvSpPr/>
          <p:nvPr/>
        </p:nvSpPr>
        <p:spPr>
          <a:xfrm>
            <a:off x="4892040" y="3493008"/>
            <a:ext cx="3749040" cy="8686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Write your own problem that uses Decimal, then solve it and make an answer key.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Independent Practice / Práctica Independiente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6.NS.3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1  ·  Lesson 1-5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15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548640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41248"/>
            <a:ext cx="1463040" cy="274320"/>
          </a:xfrm>
          <a:prstGeom prst="rect">
            <a:avLst>
              <a:gd name="adj" fmla="val 50000"/>
            </a:avLst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✍️ ON YOUR OWN</a:t>
            </a:r>
            <a:endParaRPr lang="en-US" sz="900" dirty="0"/>
          </a:p>
        </p:txBody>
      </p:sp>
      <p:sp>
        <p:nvSpPr>
          <p:cNvPr id="19" name="Text 17"/>
          <p:cNvSpPr/>
          <p:nvPr/>
        </p:nvSpPr>
        <p:spPr>
          <a:xfrm>
            <a:off x="594360" y="1234440"/>
            <a:ext cx="516636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b="1" dirty="0">
                <a:solidFill>
                  <a:srgbClr val="1FA6A2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1.  </a:t>
            </a:r>
            <a:pPr indent="0" marL="0">
              <a:buNone/>
            </a:pPr>
            <a:r>
              <a:rPr lang="en-US" sz="105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A student buys items costing $4.59, $12.75, and $3.80. What is the total cost?</a:t>
            </a:r>
            <a:endParaRPr lang="en-US" sz="1050" dirty="0"/>
          </a:p>
        </p:txBody>
      </p:sp>
      <p:sp>
        <p:nvSpPr>
          <p:cNvPr id="20" name="Shape 18"/>
          <p:cNvSpPr/>
          <p:nvPr/>
        </p:nvSpPr>
        <p:spPr>
          <a:xfrm>
            <a:off x="777240" y="1783080"/>
            <a:ext cx="49834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1" name="Text 19"/>
          <p:cNvSpPr/>
          <p:nvPr/>
        </p:nvSpPr>
        <p:spPr>
          <a:xfrm>
            <a:off x="594360" y="2194560"/>
            <a:ext cx="516636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b="1" dirty="0">
                <a:solidFill>
                  <a:srgbClr val="1FA6A2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2.  </a:t>
            </a:r>
            <a:pPr indent="0" marL="0">
              <a:buNone/>
            </a:pPr>
            <a:r>
              <a:rPr lang="en-US" sz="105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What is 14.6 + 3.85?</a:t>
            </a:r>
            <a:endParaRPr lang="en-US" sz="1050" dirty="0"/>
          </a:p>
        </p:txBody>
      </p:sp>
      <p:sp>
        <p:nvSpPr>
          <p:cNvPr id="22" name="Shape 20"/>
          <p:cNvSpPr/>
          <p:nvPr/>
        </p:nvSpPr>
        <p:spPr>
          <a:xfrm>
            <a:off x="777240" y="2743200"/>
            <a:ext cx="49834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3" name="Text 21"/>
          <p:cNvSpPr/>
          <p:nvPr/>
        </p:nvSpPr>
        <p:spPr>
          <a:xfrm>
            <a:off x="594360" y="3154680"/>
            <a:ext cx="516636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b="1" dirty="0">
                <a:solidFill>
                  <a:srgbClr val="1FA6A2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3.  </a:t>
            </a:r>
            <a:pPr indent="0" marL="0">
              <a:buNone/>
            </a:pPr>
            <a:r>
              <a:rPr lang="en-US" sz="105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What is 20.3 − 7.48?</a:t>
            </a:r>
            <a:endParaRPr lang="en-US" sz="1050" dirty="0"/>
          </a:p>
        </p:txBody>
      </p:sp>
      <p:sp>
        <p:nvSpPr>
          <p:cNvPr id="24" name="Shape 22"/>
          <p:cNvSpPr/>
          <p:nvPr/>
        </p:nvSpPr>
        <p:spPr>
          <a:xfrm>
            <a:off x="777240" y="3703320"/>
            <a:ext cx="49834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5" name="Shape 23"/>
          <p:cNvSpPr/>
          <p:nvPr/>
        </p:nvSpPr>
        <p:spPr>
          <a:xfrm>
            <a:off x="6035040" y="685800"/>
            <a:ext cx="2788920" cy="4023360"/>
          </a:xfrm>
          <a:prstGeom prst="roundRect">
            <a:avLst>
              <a:gd name="adj" fmla="val 2623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6" name="Text 24"/>
          <p:cNvSpPr/>
          <p:nvPr/>
        </p:nvSpPr>
        <p:spPr>
          <a:xfrm>
            <a:off x="6035040" y="685800"/>
            <a:ext cx="278892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💬 Talk It Over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6217920" y="1097280"/>
            <a:ext cx="2468880" cy="1554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A runner's three laps are 2.45, 2.6, and 2.38 minutes. How do you add decimals with different numbers of places to find her total time?</a:t>
            </a:r>
            <a:endParaRPr lang="en-US" sz="1000" dirty="0"/>
          </a:p>
        </p:txBody>
      </p:sp>
      <p:sp>
        <p:nvSpPr>
          <p:cNvPr id="28" name="Shape 26"/>
          <p:cNvSpPr/>
          <p:nvPr/>
        </p:nvSpPr>
        <p:spPr>
          <a:xfrm>
            <a:off x="6217920" y="2834640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9" name="Shape 27"/>
          <p:cNvSpPr/>
          <p:nvPr/>
        </p:nvSpPr>
        <p:spPr>
          <a:xfrm>
            <a:off x="6217920" y="3163824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0" name="Shape 28"/>
          <p:cNvSpPr/>
          <p:nvPr/>
        </p:nvSpPr>
        <p:spPr>
          <a:xfrm>
            <a:off x="6217920" y="3493008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1" name="Shape 29"/>
          <p:cNvSpPr/>
          <p:nvPr/>
        </p:nvSpPr>
        <p:spPr>
          <a:xfrm>
            <a:off x="6217920" y="3822192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2" name="Shape 30"/>
          <p:cNvSpPr/>
          <p:nvPr/>
        </p:nvSpPr>
        <p:spPr>
          <a:xfrm>
            <a:off x="6217920" y="4151376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Think–Write–Respond / Piensa y Escribe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6.NS.3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1  ·  Lesson 1-5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16</a:t>
            </a:r>
            <a:endParaRPr lang="en-US" sz="800" dirty="0"/>
          </a:p>
        </p:txBody>
      </p:sp>
      <p:sp>
        <p:nvSpPr>
          <p:cNvPr id="17" name="Text 15"/>
          <p:cNvSpPr/>
          <p:nvPr/>
        </p:nvSpPr>
        <p:spPr>
          <a:xfrm>
            <a:off x="411480" y="603504"/>
            <a:ext cx="84124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Use evidence from today's lesson to complete each frame.</a:t>
            </a:r>
            <a:endParaRPr lang="en-US" sz="1000" dirty="0"/>
          </a:p>
        </p:txBody>
      </p:sp>
      <p:sp>
        <p:nvSpPr>
          <p:cNvPr id="18" name="Shape 16"/>
          <p:cNvSpPr/>
          <p:nvPr/>
        </p:nvSpPr>
        <p:spPr>
          <a:xfrm>
            <a:off x="411480" y="960120"/>
            <a:ext cx="8412480" cy="1143000"/>
          </a:xfrm>
          <a:prstGeom prst="roundRect">
            <a:avLst>
              <a:gd name="adj" fmla="val 6400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9" name="Text 17"/>
          <p:cNvSpPr/>
          <p:nvPr/>
        </p:nvSpPr>
        <p:spPr>
          <a:xfrm>
            <a:off x="594360" y="1051560"/>
            <a:ext cx="80467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Frame 1 — </a:t>
            </a:r>
            <a:pPr indent="0" marL="0">
              <a:buNone/>
            </a:pPr>
            <a:r>
              <a:rPr lang="en-US" sz="1100" b="1" dirty="0">
                <a:solidFill>
                  <a:srgbClr val="1FA6A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Explain the Rule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594360" y="1344168"/>
            <a:ext cx="804672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Today's key idea is "Line up the decimal points, annex zeros if needed, then add or subtract one column at a time." — and it works because ___.</a:t>
            </a:r>
            <a:endParaRPr lang="en-US" sz="1050" dirty="0"/>
          </a:p>
        </p:txBody>
      </p:sp>
      <p:sp>
        <p:nvSpPr>
          <p:cNvPr id="21" name="Shape 19"/>
          <p:cNvSpPr/>
          <p:nvPr/>
        </p:nvSpPr>
        <p:spPr>
          <a:xfrm>
            <a:off x="594360" y="1892808"/>
            <a:ext cx="804672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2" name="Shape 20"/>
          <p:cNvSpPr/>
          <p:nvPr/>
        </p:nvSpPr>
        <p:spPr>
          <a:xfrm>
            <a:off x="411480" y="2240280"/>
            <a:ext cx="8412480" cy="1143000"/>
          </a:xfrm>
          <a:prstGeom prst="roundRect">
            <a:avLst>
              <a:gd name="adj" fmla="val 6400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3" name="Text 21"/>
          <p:cNvSpPr/>
          <p:nvPr/>
        </p:nvSpPr>
        <p:spPr>
          <a:xfrm>
            <a:off x="594360" y="2331720"/>
            <a:ext cx="80467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Frame 2 — </a:t>
            </a:r>
            <a:pPr indent="0" marL="0">
              <a:buNone/>
            </a:pPr>
            <a:r>
              <a:rPr lang="en-US" sz="1100" b="1" dirty="0">
                <a:solidFill>
                  <a:srgbClr val="1FA6A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Because / But / So</a:t>
            </a:r>
            <a:endParaRPr lang="en-US" sz="1100" dirty="0"/>
          </a:p>
        </p:txBody>
      </p:sp>
      <p:sp>
        <p:nvSpPr>
          <p:cNvPr id="24" name="Text 22"/>
          <p:cNvSpPr/>
          <p:nvPr/>
        </p:nvSpPr>
        <p:spPr>
          <a:xfrm>
            <a:off x="594360" y="2624328"/>
            <a:ext cx="804672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Because Decimal means ___, but a tricky part is ___, so I have to ___.</a:t>
            </a:r>
            <a:endParaRPr lang="en-US" sz="1050" dirty="0"/>
          </a:p>
        </p:txBody>
      </p:sp>
      <p:sp>
        <p:nvSpPr>
          <p:cNvPr id="25" name="Shape 23"/>
          <p:cNvSpPr/>
          <p:nvPr/>
        </p:nvSpPr>
        <p:spPr>
          <a:xfrm>
            <a:off x="594360" y="3172968"/>
            <a:ext cx="804672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6" name="Shape 24"/>
          <p:cNvSpPr/>
          <p:nvPr/>
        </p:nvSpPr>
        <p:spPr>
          <a:xfrm>
            <a:off x="411480" y="3520440"/>
            <a:ext cx="8412480" cy="1143000"/>
          </a:xfrm>
          <a:prstGeom prst="roundRect">
            <a:avLst>
              <a:gd name="adj" fmla="val 6400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7" name="Text 25"/>
          <p:cNvSpPr/>
          <p:nvPr/>
        </p:nvSpPr>
        <p:spPr>
          <a:xfrm>
            <a:off x="594360" y="3611880"/>
            <a:ext cx="80467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Frame 3 — </a:t>
            </a:r>
            <a:pPr indent="0" marL="0">
              <a:buNone/>
            </a:pPr>
            <a:r>
              <a:rPr lang="en-US" sz="1100" b="1" dirty="0">
                <a:solidFill>
                  <a:srgbClr val="1FA6A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Catch the Mistake</a:t>
            </a:r>
            <a:endParaRPr lang="en-US" sz="1100" dirty="0"/>
          </a:p>
        </p:txBody>
      </p:sp>
      <p:sp>
        <p:nvSpPr>
          <p:cNvPr id="28" name="Text 26"/>
          <p:cNvSpPr/>
          <p:nvPr/>
        </p:nvSpPr>
        <p:spPr>
          <a:xfrm>
            <a:off x="594360" y="3904488"/>
            <a:ext cx="804672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A common mistake with Decimal is ___. It happens because ___, and the fix is ___.</a:t>
            </a:r>
            <a:endParaRPr lang="en-US" sz="1050" dirty="0"/>
          </a:p>
        </p:txBody>
      </p:sp>
      <p:sp>
        <p:nvSpPr>
          <p:cNvPr id="29" name="Shape 27"/>
          <p:cNvSpPr/>
          <p:nvPr/>
        </p:nvSpPr>
        <p:spPr>
          <a:xfrm>
            <a:off x="594360" y="4453128"/>
            <a:ext cx="804672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Exit Ticket / Boleto de Salida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6.NS.3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1  ·  Lesson 1-5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17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4160520" cy="4023360"/>
          </a:xfrm>
          <a:prstGeom prst="roundRect">
            <a:avLst>
              <a:gd name="adj" fmla="val 1818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411480" y="685800"/>
            <a:ext cx="416052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Reflection / Reflexión</a:t>
            </a:r>
            <a:endParaRPr lang="en-US" sz="1000" dirty="0"/>
          </a:p>
        </p:txBody>
      </p:sp>
      <p:sp>
        <p:nvSpPr>
          <p:cNvPr id="19" name="Text 17"/>
          <p:cNvSpPr/>
          <p:nvPr/>
        </p:nvSpPr>
        <p:spPr>
          <a:xfrm>
            <a:off x="594360" y="1097280"/>
            <a:ext cx="3794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Today I learned that ___ because ___.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594360" y="1783080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1" name="Shape 19"/>
          <p:cNvSpPr/>
          <p:nvPr/>
        </p:nvSpPr>
        <p:spPr>
          <a:xfrm>
            <a:off x="594360" y="2093976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2" name="Shape 20"/>
          <p:cNvSpPr/>
          <p:nvPr/>
        </p:nvSpPr>
        <p:spPr>
          <a:xfrm>
            <a:off x="594360" y="2404872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3" name="Text 21"/>
          <p:cNvSpPr/>
          <p:nvPr/>
        </p:nvSpPr>
        <p:spPr>
          <a:xfrm>
            <a:off x="594360" y="2834640"/>
            <a:ext cx="3794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One thing I am still not sure about is ___.</a:t>
            </a:r>
            <a:endParaRPr lang="en-US" sz="1100" dirty="0"/>
          </a:p>
        </p:txBody>
      </p:sp>
      <p:sp>
        <p:nvSpPr>
          <p:cNvPr id="24" name="Shape 22"/>
          <p:cNvSpPr/>
          <p:nvPr/>
        </p:nvSpPr>
        <p:spPr>
          <a:xfrm>
            <a:off x="594360" y="3520440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5" name="Shape 23"/>
          <p:cNvSpPr/>
          <p:nvPr/>
        </p:nvSpPr>
        <p:spPr>
          <a:xfrm>
            <a:off x="594360" y="3831336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6" name="Shape 24"/>
          <p:cNvSpPr/>
          <p:nvPr/>
        </p:nvSpPr>
        <p:spPr>
          <a:xfrm>
            <a:off x="594360" y="4142232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7" name="Shape 25"/>
          <p:cNvSpPr/>
          <p:nvPr/>
        </p:nvSpPr>
        <p:spPr>
          <a:xfrm>
            <a:off x="4709160" y="685800"/>
            <a:ext cx="411480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8" name="Text 26"/>
          <p:cNvSpPr/>
          <p:nvPr/>
        </p:nvSpPr>
        <p:spPr>
          <a:xfrm>
            <a:off x="4709160" y="685800"/>
            <a:ext cx="4114800" cy="274320"/>
          </a:xfrm>
          <a:prstGeom prst="rect">
            <a:avLst/>
          </a:prstGeom>
          <a:solidFill>
            <a:srgbClr val="17324D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Quick Exit Ticket</a:t>
            </a:r>
            <a:endParaRPr lang="en-US" sz="1000" dirty="0"/>
          </a:p>
        </p:txBody>
      </p:sp>
      <p:sp>
        <p:nvSpPr>
          <p:cNvPr id="29" name="Text 27"/>
          <p:cNvSpPr/>
          <p:nvPr/>
        </p:nvSpPr>
        <p:spPr>
          <a:xfrm>
            <a:off x="4892040" y="1097280"/>
            <a:ext cx="37490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b="1" dirty="0">
                <a:solidFill>
                  <a:srgbClr val="1FA6A2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Tier 1 — </a:t>
            </a:r>
            <a:pPr indent="0" marL="0">
              <a:buNone/>
            </a:pPr>
            <a:r>
              <a:rPr lang="en-US" sz="105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What is 32.6 − 14.85?</a:t>
            </a:r>
            <a:endParaRPr lang="en-US" sz="1050" dirty="0"/>
          </a:p>
        </p:txBody>
      </p:sp>
      <p:sp>
        <p:nvSpPr>
          <p:cNvPr id="30" name="Text 28"/>
          <p:cNvSpPr/>
          <p:nvPr/>
        </p:nvSpPr>
        <p:spPr>
          <a:xfrm>
            <a:off x="5029200" y="1783080"/>
            <a:ext cx="35661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A.  17.75</a:t>
            </a:r>
            <a:endParaRPr lang="en-US" sz="1000" dirty="0"/>
          </a:p>
        </p:txBody>
      </p:sp>
      <p:sp>
        <p:nvSpPr>
          <p:cNvPr id="31" name="Text 29"/>
          <p:cNvSpPr/>
          <p:nvPr/>
        </p:nvSpPr>
        <p:spPr>
          <a:xfrm>
            <a:off x="5029200" y="2093976"/>
            <a:ext cx="35661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B.  18.75</a:t>
            </a:r>
            <a:endParaRPr lang="en-US" sz="1000" dirty="0"/>
          </a:p>
        </p:txBody>
      </p:sp>
      <p:sp>
        <p:nvSpPr>
          <p:cNvPr id="32" name="Text 30"/>
          <p:cNvSpPr/>
          <p:nvPr/>
        </p:nvSpPr>
        <p:spPr>
          <a:xfrm>
            <a:off x="5029200" y="2404872"/>
            <a:ext cx="35661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C.  17.85</a:t>
            </a:r>
            <a:endParaRPr lang="en-US" sz="1000" dirty="0"/>
          </a:p>
        </p:txBody>
      </p:sp>
      <p:sp>
        <p:nvSpPr>
          <p:cNvPr id="33" name="Text 31"/>
          <p:cNvSpPr/>
          <p:nvPr/>
        </p:nvSpPr>
        <p:spPr>
          <a:xfrm>
            <a:off x="5029200" y="2715768"/>
            <a:ext cx="35661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D.  17.25</a:t>
            </a:r>
            <a:endParaRPr lang="en-US" sz="1000" dirty="0"/>
          </a:p>
        </p:txBody>
      </p:sp>
      <p:sp>
        <p:nvSpPr>
          <p:cNvPr id="34" name="Text 32"/>
          <p:cNvSpPr/>
          <p:nvPr/>
        </p:nvSpPr>
        <p:spPr>
          <a:xfrm>
            <a:off x="4892040" y="3163824"/>
            <a:ext cx="3749040" cy="502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b="1" dirty="0">
                <a:solidFill>
                  <a:srgbClr val="1FA6A2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Tier 2 — </a:t>
            </a:r>
            <a:pPr indent="0" marL="0">
              <a:buNone/>
            </a:pPr>
            <a:r>
              <a:rPr lang="en-US" sz="105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Explain how you know your answer is correct. Use at least one vocabulary word.</a:t>
            </a:r>
            <a:endParaRPr lang="en-US" sz="1050" dirty="0"/>
          </a:p>
        </p:txBody>
      </p:sp>
      <p:sp>
        <p:nvSpPr>
          <p:cNvPr id="35" name="Shape 33"/>
          <p:cNvSpPr/>
          <p:nvPr/>
        </p:nvSpPr>
        <p:spPr>
          <a:xfrm>
            <a:off x="4892040" y="3803904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6" name="Shape 34"/>
          <p:cNvSpPr/>
          <p:nvPr/>
        </p:nvSpPr>
        <p:spPr>
          <a:xfrm>
            <a:off x="4892040" y="4096512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7" name="Shape 35"/>
          <p:cNvSpPr/>
          <p:nvPr/>
        </p:nvSpPr>
        <p:spPr>
          <a:xfrm>
            <a:off x="4892040" y="4389120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Goal Tracker / Seguimiento de Metas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6.NS.3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1  ·  Lesson 1-5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18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58368"/>
            <a:ext cx="8412480" cy="502920"/>
          </a:xfrm>
          <a:prstGeom prst="roundRect">
            <a:avLst>
              <a:gd name="adj" fmla="val 14545"/>
            </a:avLst>
          </a:prstGeom>
          <a:solidFill>
            <a:srgbClr val="17324D"/>
          </a:solidFill>
          <a:ln/>
        </p:spPr>
      </p:sp>
      <p:sp>
        <p:nvSpPr>
          <p:cNvPr id="18" name="Text 16"/>
          <p:cNvSpPr/>
          <p:nvPr/>
        </p:nvSpPr>
        <p:spPr>
          <a:xfrm>
            <a:off x="640080" y="658368"/>
            <a:ext cx="79552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2C15B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My Goal:  </a:t>
            </a:r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can add and subtract decimals by lining up the place values and the decimal points.</a:t>
            </a:r>
            <a:endParaRPr lang="en-US" sz="1100" dirty="0"/>
          </a:p>
        </p:txBody>
      </p:sp>
      <p:sp>
        <p:nvSpPr>
          <p:cNvPr id="19" name="Shape 17"/>
          <p:cNvSpPr/>
          <p:nvPr/>
        </p:nvSpPr>
        <p:spPr>
          <a:xfrm>
            <a:off x="411480" y="1371600"/>
            <a:ext cx="1965960" cy="2377440"/>
          </a:xfrm>
          <a:prstGeom prst="roundRect">
            <a:avLst>
              <a:gd name="adj" fmla="val 3721"/>
            </a:avLst>
          </a:prstGeom>
          <a:solidFill>
            <a:srgbClr val="FCE6DE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0" name="Shape 18"/>
          <p:cNvSpPr/>
          <p:nvPr/>
        </p:nvSpPr>
        <p:spPr>
          <a:xfrm>
            <a:off x="1138428" y="1508760"/>
            <a:ext cx="512064" cy="512064"/>
          </a:xfrm>
          <a:prstGeom prst="ellipse">
            <a:avLst/>
          </a:prstGeom>
          <a:solidFill>
            <a:srgbClr val="1FA6A2"/>
          </a:solidFill>
          <a:ln/>
        </p:spPr>
      </p:sp>
      <p:sp>
        <p:nvSpPr>
          <p:cNvPr id="21" name="Text 19"/>
          <p:cNvSpPr/>
          <p:nvPr/>
        </p:nvSpPr>
        <p:spPr>
          <a:xfrm>
            <a:off x="1138428" y="1508760"/>
            <a:ext cx="512064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</a:t>
            </a:r>
            <a:endParaRPr lang="en-US" sz="2000" dirty="0"/>
          </a:p>
        </p:txBody>
      </p:sp>
      <p:sp>
        <p:nvSpPr>
          <p:cNvPr id="22" name="Text 20"/>
          <p:cNvSpPr/>
          <p:nvPr/>
        </p:nvSpPr>
        <p:spPr>
          <a:xfrm>
            <a:off x="457200" y="2148840"/>
            <a:ext cx="18745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5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Not Yet</a:t>
            </a:r>
            <a:endParaRPr lang="en-US" sz="1150" dirty="0"/>
          </a:p>
        </p:txBody>
      </p:sp>
      <p:sp>
        <p:nvSpPr>
          <p:cNvPr id="23" name="Text 21"/>
          <p:cNvSpPr/>
          <p:nvPr/>
        </p:nvSpPr>
        <p:spPr>
          <a:xfrm>
            <a:off x="521208" y="2514600"/>
            <a:ext cx="1746504" cy="10515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9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need more help. This does not make sense to me yet.</a:t>
            </a:r>
            <a:endParaRPr lang="en-US" sz="900" dirty="0"/>
          </a:p>
        </p:txBody>
      </p:sp>
      <p:sp>
        <p:nvSpPr>
          <p:cNvPr id="24" name="Text 22"/>
          <p:cNvSpPr/>
          <p:nvPr/>
        </p:nvSpPr>
        <p:spPr>
          <a:xfrm>
            <a:off x="457200" y="3520440"/>
            <a:ext cx="187452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○ circle me</a:t>
            </a:r>
            <a:endParaRPr lang="en-US" sz="800" dirty="0"/>
          </a:p>
        </p:txBody>
      </p:sp>
      <p:sp>
        <p:nvSpPr>
          <p:cNvPr id="25" name="Shape 23"/>
          <p:cNvSpPr/>
          <p:nvPr/>
        </p:nvSpPr>
        <p:spPr>
          <a:xfrm>
            <a:off x="2560320" y="1371600"/>
            <a:ext cx="1965960" cy="2377440"/>
          </a:xfrm>
          <a:prstGeom prst="roundRect">
            <a:avLst>
              <a:gd name="adj" fmla="val 3721"/>
            </a:avLst>
          </a:prstGeom>
          <a:solidFill>
            <a:srgbClr val="FBEFD0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6" name="Shape 24"/>
          <p:cNvSpPr/>
          <p:nvPr/>
        </p:nvSpPr>
        <p:spPr>
          <a:xfrm>
            <a:off x="3287268" y="1508760"/>
            <a:ext cx="512064" cy="512064"/>
          </a:xfrm>
          <a:prstGeom prst="ellipse">
            <a:avLst/>
          </a:prstGeom>
          <a:solidFill>
            <a:srgbClr val="1FA6A2"/>
          </a:solidFill>
          <a:ln/>
        </p:spPr>
      </p:sp>
      <p:sp>
        <p:nvSpPr>
          <p:cNvPr id="27" name="Text 25"/>
          <p:cNvSpPr/>
          <p:nvPr/>
        </p:nvSpPr>
        <p:spPr>
          <a:xfrm>
            <a:off x="3287268" y="1508760"/>
            <a:ext cx="512064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2</a:t>
            </a:r>
            <a:endParaRPr lang="en-US" sz="2000" dirty="0"/>
          </a:p>
        </p:txBody>
      </p:sp>
      <p:sp>
        <p:nvSpPr>
          <p:cNvPr id="28" name="Text 26"/>
          <p:cNvSpPr/>
          <p:nvPr/>
        </p:nvSpPr>
        <p:spPr>
          <a:xfrm>
            <a:off x="2606040" y="2148840"/>
            <a:ext cx="18745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5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Getting There</a:t>
            </a:r>
            <a:endParaRPr lang="en-US" sz="1150" dirty="0"/>
          </a:p>
        </p:txBody>
      </p:sp>
      <p:sp>
        <p:nvSpPr>
          <p:cNvPr id="29" name="Text 27"/>
          <p:cNvSpPr/>
          <p:nvPr/>
        </p:nvSpPr>
        <p:spPr>
          <a:xfrm>
            <a:off x="2670048" y="2514600"/>
            <a:ext cx="1746504" cy="10515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9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understand the idea but I make mistakes when I work.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2606040" y="3520440"/>
            <a:ext cx="187452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○ circle me</a:t>
            </a:r>
            <a:endParaRPr lang="en-US" sz="800" dirty="0"/>
          </a:p>
        </p:txBody>
      </p:sp>
      <p:sp>
        <p:nvSpPr>
          <p:cNvPr id="31" name="Shape 29"/>
          <p:cNvSpPr/>
          <p:nvPr/>
        </p:nvSpPr>
        <p:spPr>
          <a:xfrm>
            <a:off x="4709160" y="1371600"/>
            <a:ext cx="1965960" cy="2377440"/>
          </a:xfrm>
          <a:prstGeom prst="roundRect">
            <a:avLst>
              <a:gd name="adj" fmla="val 3721"/>
            </a:avLst>
          </a:prstGeom>
          <a:solidFill>
            <a:srgbClr val="DFF2EE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32" name="Shape 30"/>
          <p:cNvSpPr/>
          <p:nvPr/>
        </p:nvSpPr>
        <p:spPr>
          <a:xfrm>
            <a:off x="5436108" y="1508760"/>
            <a:ext cx="512064" cy="512064"/>
          </a:xfrm>
          <a:prstGeom prst="ellipse">
            <a:avLst/>
          </a:prstGeom>
          <a:solidFill>
            <a:srgbClr val="1FA6A2"/>
          </a:solidFill>
          <a:ln/>
        </p:spPr>
      </p:sp>
      <p:sp>
        <p:nvSpPr>
          <p:cNvPr id="33" name="Text 31"/>
          <p:cNvSpPr/>
          <p:nvPr/>
        </p:nvSpPr>
        <p:spPr>
          <a:xfrm>
            <a:off x="5436108" y="1508760"/>
            <a:ext cx="512064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3</a:t>
            </a:r>
            <a:endParaRPr lang="en-US" sz="2000" dirty="0"/>
          </a:p>
        </p:txBody>
      </p:sp>
      <p:sp>
        <p:nvSpPr>
          <p:cNvPr id="34" name="Text 32"/>
          <p:cNvSpPr/>
          <p:nvPr/>
        </p:nvSpPr>
        <p:spPr>
          <a:xfrm>
            <a:off x="4754880" y="2148840"/>
            <a:ext cx="18745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5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Got It!</a:t>
            </a:r>
            <a:endParaRPr lang="en-US" sz="1150" dirty="0"/>
          </a:p>
        </p:txBody>
      </p:sp>
      <p:sp>
        <p:nvSpPr>
          <p:cNvPr id="35" name="Text 33"/>
          <p:cNvSpPr/>
          <p:nvPr/>
        </p:nvSpPr>
        <p:spPr>
          <a:xfrm>
            <a:off x="4818888" y="2514600"/>
            <a:ext cx="1746504" cy="10515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9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can solve problems on my own and explain my thinking.</a:t>
            </a:r>
            <a:endParaRPr lang="en-US" sz="900" dirty="0"/>
          </a:p>
        </p:txBody>
      </p:sp>
      <p:sp>
        <p:nvSpPr>
          <p:cNvPr id="36" name="Text 34"/>
          <p:cNvSpPr/>
          <p:nvPr/>
        </p:nvSpPr>
        <p:spPr>
          <a:xfrm>
            <a:off x="4754880" y="3520440"/>
            <a:ext cx="187452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○ circle me</a:t>
            </a:r>
            <a:endParaRPr lang="en-US" sz="800" dirty="0"/>
          </a:p>
        </p:txBody>
      </p:sp>
      <p:sp>
        <p:nvSpPr>
          <p:cNvPr id="37" name="Shape 35"/>
          <p:cNvSpPr/>
          <p:nvPr/>
        </p:nvSpPr>
        <p:spPr>
          <a:xfrm>
            <a:off x="6858000" y="1371600"/>
            <a:ext cx="1965960" cy="2377440"/>
          </a:xfrm>
          <a:prstGeom prst="roundRect">
            <a:avLst>
              <a:gd name="adj" fmla="val 3721"/>
            </a:avLst>
          </a:prstGeom>
          <a:solidFill>
            <a:srgbClr val="EAF2F1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38" name="Shape 36"/>
          <p:cNvSpPr/>
          <p:nvPr/>
        </p:nvSpPr>
        <p:spPr>
          <a:xfrm>
            <a:off x="7584948" y="1508760"/>
            <a:ext cx="512064" cy="512064"/>
          </a:xfrm>
          <a:prstGeom prst="ellipse">
            <a:avLst/>
          </a:prstGeom>
          <a:solidFill>
            <a:srgbClr val="1FA6A2"/>
          </a:solidFill>
          <a:ln/>
        </p:spPr>
      </p:sp>
      <p:sp>
        <p:nvSpPr>
          <p:cNvPr id="39" name="Text 37"/>
          <p:cNvSpPr/>
          <p:nvPr/>
        </p:nvSpPr>
        <p:spPr>
          <a:xfrm>
            <a:off x="7584948" y="1508760"/>
            <a:ext cx="512064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4</a:t>
            </a:r>
            <a:endParaRPr lang="en-US" sz="2000" dirty="0"/>
          </a:p>
        </p:txBody>
      </p:sp>
      <p:sp>
        <p:nvSpPr>
          <p:cNvPr id="40" name="Text 38"/>
          <p:cNvSpPr/>
          <p:nvPr/>
        </p:nvSpPr>
        <p:spPr>
          <a:xfrm>
            <a:off x="6903720" y="2148840"/>
            <a:ext cx="18745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5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Can Teach It</a:t>
            </a:r>
            <a:endParaRPr lang="en-US" sz="1150" dirty="0"/>
          </a:p>
        </p:txBody>
      </p:sp>
      <p:sp>
        <p:nvSpPr>
          <p:cNvPr id="41" name="Text 39"/>
          <p:cNvSpPr/>
          <p:nvPr/>
        </p:nvSpPr>
        <p:spPr>
          <a:xfrm>
            <a:off x="6967728" y="2514600"/>
            <a:ext cx="1746504" cy="10515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9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can clearly teach this strategy to a classmate.</a:t>
            </a:r>
            <a:endParaRPr lang="en-US" sz="900" dirty="0"/>
          </a:p>
        </p:txBody>
      </p:sp>
      <p:sp>
        <p:nvSpPr>
          <p:cNvPr id="42" name="Text 40"/>
          <p:cNvSpPr/>
          <p:nvPr/>
        </p:nvSpPr>
        <p:spPr>
          <a:xfrm>
            <a:off x="6903720" y="3520440"/>
            <a:ext cx="187452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○ circle me</a:t>
            </a:r>
            <a:endParaRPr lang="en-US" sz="800" dirty="0"/>
          </a:p>
        </p:txBody>
      </p:sp>
      <p:sp>
        <p:nvSpPr>
          <p:cNvPr id="43" name="Shape 41"/>
          <p:cNvSpPr/>
          <p:nvPr/>
        </p:nvSpPr>
        <p:spPr>
          <a:xfrm>
            <a:off x="411480" y="3977640"/>
            <a:ext cx="8412480" cy="685800"/>
          </a:xfrm>
          <a:prstGeom prst="roundRect">
            <a:avLst>
              <a:gd name="adj" fmla="val 10667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44" name="Text 42"/>
          <p:cNvSpPr/>
          <p:nvPr/>
        </p:nvSpPr>
        <p:spPr>
          <a:xfrm>
            <a:off x="640080" y="3977640"/>
            <a:ext cx="795528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1FA6A2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My next step:  </a:t>
            </a:r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To move up one level, I will ___.</a:t>
            </a:r>
            <a:endParaRPr lang="en-US" sz="105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Learning Objectives / Objetivos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6.NS.3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1  ·  Lesson 1-5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2</a:t>
            </a:r>
            <a:endParaRPr lang="en-US" sz="800" dirty="0"/>
          </a:p>
        </p:txBody>
      </p:sp>
      <p:sp>
        <p:nvSpPr>
          <p:cNvPr id="17" name="Text 15"/>
          <p:cNvSpPr/>
          <p:nvPr/>
        </p:nvSpPr>
        <p:spPr>
          <a:xfrm>
            <a:off x="411480" y="603504"/>
            <a:ext cx="84124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Today's goals — what I will know and be able to say:</a:t>
            </a:r>
            <a:endParaRPr lang="en-US" sz="1100" dirty="0"/>
          </a:p>
        </p:txBody>
      </p:sp>
      <p:sp>
        <p:nvSpPr>
          <p:cNvPr id="18" name="Shape 16"/>
          <p:cNvSpPr/>
          <p:nvPr/>
        </p:nvSpPr>
        <p:spPr>
          <a:xfrm>
            <a:off x="411480" y="1005840"/>
            <a:ext cx="8412480" cy="1600200"/>
          </a:xfrm>
          <a:prstGeom prst="roundRect">
            <a:avLst>
              <a:gd name="adj" fmla="val 4571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9" name="Text 17"/>
          <p:cNvSpPr/>
          <p:nvPr/>
        </p:nvSpPr>
        <p:spPr>
          <a:xfrm>
            <a:off x="594360" y="1170432"/>
            <a:ext cx="1920240" cy="310896"/>
          </a:xfrm>
          <a:prstGeom prst="rect">
            <a:avLst>
              <a:gd name="adj" fmla="val 50000"/>
            </a:avLst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CONTENT OBJECTIVE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2651760" y="1170432"/>
            <a:ext cx="603504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FA6A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 can…  </a:t>
            </a:r>
            <a:pPr indent="0" marL="0">
              <a:buNone/>
            </a:pPr>
            <a:r>
              <a:rPr lang="en-US" sz="1100" i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Yo puedo…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640080" y="1572768"/>
            <a:ext cx="7955280" cy="914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5000"/>
              </a:lnSpc>
              <a:buNone/>
            </a:pPr>
            <a:r>
              <a:rPr lang="en-US" sz="18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can add and subtract decimals by lining up the place values and the decimal points.</a:t>
            </a:r>
            <a:endParaRPr lang="en-US" sz="1800" dirty="0"/>
          </a:p>
        </p:txBody>
      </p:sp>
      <p:sp>
        <p:nvSpPr>
          <p:cNvPr id="22" name="Shape 20"/>
          <p:cNvSpPr/>
          <p:nvPr/>
        </p:nvSpPr>
        <p:spPr>
          <a:xfrm>
            <a:off x="411480" y="2788920"/>
            <a:ext cx="8412480" cy="1600200"/>
          </a:xfrm>
          <a:prstGeom prst="roundRect">
            <a:avLst>
              <a:gd name="adj" fmla="val 4571"/>
            </a:avLst>
          </a:prstGeom>
          <a:solidFill>
            <a:srgbClr val="FBEFD0"/>
          </a:solidFill>
          <a:ln w="12700">
            <a:solidFill>
              <a:srgbClr val="F2C15B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3" name="Text 21"/>
          <p:cNvSpPr/>
          <p:nvPr/>
        </p:nvSpPr>
        <p:spPr>
          <a:xfrm>
            <a:off x="594360" y="2953512"/>
            <a:ext cx="1920240" cy="310896"/>
          </a:xfrm>
          <a:prstGeom prst="rect">
            <a:avLst>
              <a:gd name="adj" fmla="val 50000"/>
            </a:avLst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LANGUAGE OBJECTIVE</a:t>
            </a:r>
            <a:endParaRPr lang="en-US" sz="1000" dirty="0"/>
          </a:p>
        </p:txBody>
      </p:sp>
      <p:sp>
        <p:nvSpPr>
          <p:cNvPr id="24" name="Text 22"/>
          <p:cNvSpPr/>
          <p:nvPr/>
        </p:nvSpPr>
        <p:spPr>
          <a:xfrm>
            <a:off x="2651760" y="2953512"/>
            <a:ext cx="603504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FA6A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 can explain…  </a:t>
            </a:r>
            <a:pPr indent="0" marL="0">
              <a:buNone/>
            </a:pPr>
            <a:r>
              <a:rPr lang="en-US" sz="1100" i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Puedo explicar…</a:t>
            </a:r>
            <a:endParaRPr lang="en-US" sz="1300" dirty="0"/>
          </a:p>
        </p:txBody>
      </p:sp>
      <p:sp>
        <p:nvSpPr>
          <p:cNvPr id="25" name="Text 23"/>
          <p:cNvSpPr/>
          <p:nvPr/>
        </p:nvSpPr>
        <p:spPr>
          <a:xfrm>
            <a:off x="640080" y="3355848"/>
            <a:ext cx="7955280" cy="914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5000"/>
              </a:lnSpc>
              <a:buNone/>
            </a:pPr>
            <a:r>
              <a:rPr lang="en-US" sz="17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can explain my steps using the words decimal, place value, tenths, hundredths, and annex zeros.</a:t>
            </a:r>
            <a:endParaRPr lang="en-US" sz="17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Turn &amp; Talk · Launch / Comenta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6.NS.3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1  ·  Lesson 1-5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3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557784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68680"/>
            <a:ext cx="2194560" cy="310896"/>
          </a:xfrm>
          <a:prstGeom prst="rect">
            <a:avLst>
              <a:gd name="adj" fmla="val 50000"/>
            </a:avLst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💬 LAUNCH DISCUSSION</a:t>
            </a:r>
            <a:endParaRPr lang="en-US" sz="950" dirty="0"/>
          </a:p>
        </p:txBody>
      </p:sp>
      <p:sp>
        <p:nvSpPr>
          <p:cNvPr id="19" name="Text 17"/>
          <p:cNvSpPr/>
          <p:nvPr/>
        </p:nvSpPr>
        <p:spPr>
          <a:xfrm>
            <a:off x="594360" y="1280160"/>
            <a:ext cx="52120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Talk with your partner. Use full sentences and math words.</a:t>
            </a:r>
            <a:endParaRPr lang="en-US" sz="950" dirty="0"/>
          </a:p>
        </p:txBody>
      </p:sp>
      <p:sp>
        <p:nvSpPr>
          <p:cNvPr id="20" name="Text 18"/>
          <p:cNvSpPr/>
          <p:nvPr/>
        </p:nvSpPr>
        <p:spPr>
          <a:xfrm>
            <a:off x="594360" y="1627632"/>
            <a:ext cx="5212080" cy="1828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8000"/>
              </a:lnSpc>
              <a:buNone/>
            </a:pPr>
            <a:r>
              <a:rPr lang="en-US" sz="14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The fuel tank reads 128.75 liters, a shuttle delivers 46.8 liters, and docking thrusters used 19.35 liters. Why must you line up the decimal points before adding or subtracting these amounts?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594360" y="3703320"/>
            <a:ext cx="52120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Jot your partner talk here:</a:t>
            </a:r>
            <a:endParaRPr lang="en-US" sz="900" dirty="0"/>
          </a:p>
        </p:txBody>
      </p:sp>
      <p:sp>
        <p:nvSpPr>
          <p:cNvPr id="22" name="Shape 20"/>
          <p:cNvSpPr/>
          <p:nvPr/>
        </p:nvSpPr>
        <p:spPr>
          <a:xfrm>
            <a:off x="594360" y="4114800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3" name="Shape 21"/>
          <p:cNvSpPr/>
          <p:nvPr/>
        </p:nvSpPr>
        <p:spPr>
          <a:xfrm>
            <a:off x="594360" y="4407408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4" name="Shape 22"/>
          <p:cNvSpPr/>
          <p:nvPr/>
        </p:nvSpPr>
        <p:spPr>
          <a:xfrm>
            <a:off x="6080760" y="685800"/>
            <a:ext cx="2697480" cy="4023360"/>
          </a:xfrm>
          <a:prstGeom prst="roundRect">
            <a:avLst>
              <a:gd name="adj" fmla="val 2712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5" name="Text 23"/>
          <p:cNvSpPr/>
          <p:nvPr/>
        </p:nvSpPr>
        <p:spPr>
          <a:xfrm>
            <a:off x="6080760" y="685800"/>
            <a:ext cx="269748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✏️ Sentence starters</a:t>
            </a:r>
            <a:endParaRPr lang="en-US" sz="1000" dirty="0"/>
          </a:p>
        </p:txBody>
      </p:sp>
      <p:sp>
        <p:nvSpPr>
          <p:cNvPr id="26" name="Text 24"/>
          <p:cNvSpPr/>
          <p:nvPr/>
        </p:nvSpPr>
        <p:spPr>
          <a:xfrm>
            <a:off x="6263640" y="1051560"/>
            <a:ext cx="2377440" cy="1280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think ___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agree/disagree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My evidence is ___.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6080760" y="2423160"/>
            <a:ext cx="2697480" cy="274320"/>
          </a:xfrm>
          <a:prstGeom prst="rect">
            <a:avLst/>
          </a:prstGeom>
          <a:solidFill>
            <a:srgbClr val="F2C15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📚 Word bank</a:t>
            </a:r>
            <a:endParaRPr lang="en-US" sz="1000" dirty="0"/>
          </a:p>
        </p:txBody>
      </p:sp>
      <p:sp>
        <p:nvSpPr>
          <p:cNvPr id="28" name="Text 26"/>
          <p:cNvSpPr/>
          <p:nvPr/>
        </p:nvSpPr>
        <p:spPr>
          <a:xfrm>
            <a:off x="62636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decimal</a:t>
            </a:r>
            <a:endParaRPr lang="en-US" sz="900" dirty="0"/>
          </a:p>
        </p:txBody>
      </p:sp>
      <p:sp>
        <p:nvSpPr>
          <p:cNvPr id="29" name="Text 27"/>
          <p:cNvSpPr/>
          <p:nvPr/>
        </p:nvSpPr>
        <p:spPr>
          <a:xfrm>
            <a:off x="75209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place value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62636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tenths</a:t>
            </a:r>
            <a:endParaRPr lang="en-US" sz="900" dirty="0"/>
          </a:p>
        </p:txBody>
      </p:sp>
      <p:sp>
        <p:nvSpPr>
          <p:cNvPr id="31" name="Text 29"/>
          <p:cNvSpPr/>
          <p:nvPr/>
        </p:nvSpPr>
        <p:spPr>
          <a:xfrm>
            <a:off x="75209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hundredths</a:t>
            </a:r>
            <a:endParaRPr lang="en-US" sz="900" dirty="0"/>
          </a:p>
        </p:txBody>
      </p:sp>
      <p:sp>
        <p:nvSpPr>
          <p:cNvPr id="32" name="Text 30"/>
          <p:cNvSpPr/>
          <p:nvPr/>
        </p:nvSpPr>
        <p:spPr>
          <a:xfrm>
            <a:off x="6263640" y="3666744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annex zeros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Turn &amp; Talk · Explore / Comenta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6.NS.3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1  ·  Lesson 1-5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4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557784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68680"/>
            <a:ext cx="2194560" cy="310896"/>
          </a:xfrm>
          <a:prstGeom prst="rect">
            <a:avLst>
              <a:gd name="adj" fmla="val 50000"/>
            </a:avLst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💬 EXPLORE DISCUSSION</a:t>
            </a:r>
            <a:endParaRPr lang="en-US" sz="950" dirty="0"/>
          </a:p>
        </p:txBody>
      </p:sp>
      <p:sp>
        <p:nvSpPr>
          <p:cNvPr id="19" name="Text 17"/>
          <p:cNvSpPr/>
          <p:nvPr/>
        </p:nvSpPr>
        <p:spPr>
          <a:xfrm>
            <a:off x="594360" y="1280160"/>
            <a:ext cx="52120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Talk with your partner. Use full sentences and math words.</a:t>
            </a:r>
            <a:endParaRPr lang="en-US" sz="950" dirty="0"/>
          </a:p>
        </p:txBody>
      </p:sp>
      <p:sp>
        <p:nvSpPr>
          <p:cNvPr id="20" name="Text 18"/>
          <p:cNvSpPr/>
          <p:nvPr/>
        </p:nvSpPr>
        <p:spPr>
          <a:xfrm>
            <a:off x="594360" y="1627632"/>
            <a:ext cx="5212080" cy="1828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8000"/>
              </a:lnSpc>
              <a:buNone/>
            </a:pPr>
            <a:r>
              <a:rPr lang="en-US" sz="14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When you added 128.75 and 46.8, how did you handle 46.8 having fewer decimal places, and when did you need to regroup?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594360" y="3703320"/>
            <a:ext cx="52120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Jot your partner talk here:</a:t>
            </a:r>
            <a:endParaRPr lang="en-US" sz="900" dirty="0"/>
          </a:p>
        </p:txBody>
      </p:sp>
      <p:sp>
        <p:nvSpPr>
          <p:cNvPr id="22" name="Shape 20"/>
          <p:cNvSpPr/>
          <p:nvPr/>
        </p:nvSpPr>
        <p:spPr>
          <a:xfrm>
            <a:off x="594360" y="4114800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3" name="Shape 21"/>
          <p:cNvSpPr/>
          <p:nvPr/>
        </p:nvSpPr>
        <p:spPr>
          <a:xfrm>
            <a:off x="594360" y="4407408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4" name="Shape 22"/>
          <p:cNvSpPr/>
          <p:nvPr/>
        </p:nvSpPr>
        <p:spPr>
          <a:xfrm>
            <a:off x="6080760" y="685800"/>
            <a:ext cx="2697480" cy="4023360"/>
          </a:xfrm>
          <a:prstGeom prst="roundRect">
            <a:avLst>
              <a:gd name="adj" fmla="val 2712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5" name="Text 23"/>
          <p:cNvSpPr/>
          <p:nvPr/>
        </p:nvSpPr>
        <p:spPr>
          <a:xfrm>
            <a:off x="6080760" y="685800"/>
            <a:ext cx="269748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✏️ Sentence starters</a:t>
            </a:r>
            <a:endParaRPr lang="en-US" sz="1000" dirty="0"/>
          </a:p>
        </p:txBody>
      </p:sp>
      <p:sp>
        <p:nvSpPr>
          <p:cNvPr id="26" name="Text 24"/>
          <p:cNvSpPr/>
          <p:nvPr/>
        </p:nvSpPr>
        <p:spPr>
          <a:xfrm>
            <a:off x="6263640" y="1051560"/>
            <a:ext cx="2377440" cy="1280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think ___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agree/disagree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My evidence is ___.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6080760" y="2423160"/>
            <a:ext cx="2697480" cy="274320"/>
          </a:xfrm>
          <a:prstGeom prst="rect">
            <a:avLst/>
          </a:prstGeom>
          <a:solidFill>
            <a:srgbClr val="F2C15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📚 Word bank</a:t>
            </a:r>
            <a:endParaRPr lang="en-US" sz="1000" dirty="0"/>
          </a:p>
        </p:txBody>
      </p:sp>
      <p:sp>
        <p:nvSpPr>
          <p:cNvPr id="28" name="Text 26"/>
          <p:cNvSpPr/>
          <p:nvPr/>
        </p:nvSpPr>
        <p:spPr>
          <a:xfrm>
            <a:off x="62636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decimal</a:t>
            </a:r>
            <a:endParaRPr lang="en-US" sz="900" dirty="0"/>
          </a:p>
        </p:txBody>
      </p:sp>
      <p:sp>
        <p:nvSpPr>
          <p:cNvPr id="29" name="Text 27"/>
          <p:cNvSpPr/>
          <p:nvPr/>
        </p:nvSpPr>
        <p:spPr>
          <a:xfrm>
            <a:off x="75209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place value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62636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tenths</a:t>
            </a:r>
            <a:endParaRPr lang="en-US" sz="900" dirty="0"/>
          </a:p>
        </p:txBody>
      </p:sp>
      <p:sp>
        <p:nvSpPr>
          <p:cNvPr id="31" name="Text 29"/>
          <p:cNvSpPr/>
          <p:nvPr/>
        </p:nvSpPr>
        <p:spPr>
          <a:xfrm>
            <a:off x="75209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hundredths</a:t>
            </a:r>
            <a:endParaRPr lang="en-US" sz="900" dirty="0"/>
          </a:p>
        </p:txBody>
      </p:sp>
      <p:sp>
        <p:nvSpPr>
          <p:cNvPr id="32" name="Text 30"/>
          <p:cNvSpPr/>
          <p:nvPr/>
        </p:nvSpPr>
        <p:spPr>
          <a:xfrm>
            <a:off x="6263640" y="3666744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annex zeros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Turn &amp; Talk · Connect / Comenta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6.NS.3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1  ·  Lesson 1-5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5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557784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68680"/>
            <a:ext cx="2194560" cy="310896"/>
          </a:xfrm>
          <a:prstGeom prst="rect">
            <a:avLst>
              <a:gd name="adj" fmla="val 50000"/>
            </a:avLst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💬 CONNECT DISCUSSION</a:t>
            </a:r>
            <a:endParaRPr lang="en-US" sz="950" dirty="0"/>
          </a:p>
        </p:txBody>
      </p:sp>
      <p:sp>
        <p:nvSpPr>
          <p:cNvPr id="19" name="Text 17"/>
          <p:cNvSpPr/>
          <p:nvPr/>
        </p:nvSpPr>
        <p:spPr>
          <a:xfrm>
            <a:off x="594360" y="1280160"/>
            <a:ext cx="52120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Talk with your partner. Use full sentences and math words.</a:t>
            </a:r>
            <a:endParaRPr lang="en-US" sz="950" dirty="0"/>
          </a:p>
        </p:txBody>
      </p:sp>
      <p:sp>
        <p:nvSpPr>
          <p:cNvPr id="20" name="Text 18"/>
          <p:cNvSpPr/>
          <p:nvPr/>
        </p:nvSpPr>
        <p:spPr>
          <a:xfrm>
            <a:off x="594360" y="1627632"/>
            <a:ext cx="5212080" cy="1828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8000"/>
              </a:lnSpc>
              <a:buNone/>
            </a:pPr>
            <a:r>
              <a:rPr lang="en-US" sz="14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A runner's three laps are 2.45, 2.6, and 2.38 minutes. How do you add decimals with different numbers of places to find her total time?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594360" y="3703320"/>
            <a:ext cx="52120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Jot your partner talk here:</a:t>
            </a:r>
            <a:endParaRPr lang="en-US" sz="900" dirty="0"/>
          </a:p>
        </p:txBody>
      </p:sp>
      <p:sp>
        <p:nvSpPr>
          <p:cNvPr id="22" name="Shape 20"/>
          <p:cNvSpPr/>
          <p:nvPr/>
        </p:nvSpPr>
        <p:spPr>
          <a:xfrm>
            <a:off x="594360" y="4114800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3" name="Shape 21"/>
          <p:cNvSpPr/>
          <p:nvPr/>
        </p:nvSpPr>
        <p:spPr>
          <a:xfrm>
            <a:off x="594360" y="4407408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4" name="Shape 22"/>
          <p:cNvSpPr/>
          <p:nvPr/>
        </p:nvSpPr>
        <p:spPr>
          <a:xfrm>
            <a:off x="6080760" y="685800"/>
            <a:ext cx="2697480" cy="4023360"/>
          </a:xfrm>
          <a:prstGeom prst="roundRect">
            <a:avLst>
              <a:gd name="adj" fmla="val 2712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5" name="Text 23"/>
          <p:cNvSpPr/>
          <p:nvPr/>
        </p:nvSpPr>
        <p:spPr>
          <a:xfrm>
            <a:off x="6080760" y="685800"/>
            <a:ext cx="269748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✏️ Sentence starters</a:t>
            </a:r>
            <a:endParaRPr lang="en-US" sz="1000" dirty="0"/>
          </a:p>
        </p:txBody>
      </p:sp>
      <p:sp>
        <p:nvSpPr>
          <p:cNvPr id="26" name="Text 24"/>
          <p:cNvSpPr/>
          <p:nvPr/>
        </p:nvSpPr>
        <p:spPr>
          <a:xfrm>
            <a:off x="6263640" y="1051560"/>
            <a:ext cx="2377440" cy="1280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think ___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agree/disagree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My evidence is ___.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6080760" y="2423160"/>
            <a:ext cx="2697480" cy="274320"/>
          </a:xfrm>
          <a:prstGeom prst="rect">
            <a:avLst/>
          </a:prstGeom>
          <a:solidFill>
            <a:srgbClr val="F2C15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📚 Word bank</a:t>
            </a:r>
            <a:endParaRPr lang="en-US" sz="1000" dirty="0"/>
          </a:p>
        </p:txBody>
      </p:sp>
      <p:sp>
        <p:nvSpPr>
          <p:cNvPr id="28" name="Text 26"/>
          <p:cNvSpPr/>
          <p:nvPr/>
        </p:nvSpPr>
        <p:spPr>
          <a:xfrm>
            <a:off x="62636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decimal</a:t>
            </a:r>
            <a:endParaRPr lang="en-US" sz="900" dirty="0"/>
          </a:p>
        </p:txBody>
      </p:sp>
      <p:sp>
        <p:nvSpPr>
          <p:cNvPr id="29" name="Text 27"/>
          <p:cNvSpPr/>
          <p:nvPr/>
        </p:nvSpPr>
        <p:spPr>
          <a:xfrm>
            <a:off x="75209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place value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62636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tenths</a:t>
            </a:r>
            <a:endParaRPr lang="en-US" sz="900" dirty="0"/>
          </a:p>
        </p:txBody>
      </p:sp>
      <p:sp>
        <p:nvSpPr>
          <p:cNvPr id="31" name="Text 29"/>
          <p:cNvSpPr/>
          <p:nvPr/>
        </p:nvSpPr>
        <p:spPr>
          <a:xfrm>
            <a:off x="75209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hundredths</a:t>
            </a:r>
            <a:endParaRPr lang="en-US" sz="900" dirty="0"/>
          </a:p>
        </p:txBody>
      </p:sp>
      <p:sp>
        <p:nvSpPr>
          <p:cNvPr id="32" name="Text 30"/>
          <p:cNvSpPr/>
          <p:nvPr/>
        </p:nvSpPr>
        <p:spPr>
          <a:xfrm>
            <a:off x="6263640" y="3666744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annex zeros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Turn &amp; Talk · Reflect / Comenta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6.NS.3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1  ·  Lesson 1-5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557784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68680"/>
            <a:ext cx="2194560" cy="310896"/>
          </a:xfrm>
          <a:prstGeom prst="rect">
            <a:avLst>
              <a:gd name="adj" fmla="val 50000"/>
            </a:avLst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💬 REFLECT DISCUSSION</a:t>
            </a:r>
            <a:endParaRPr lang="en-US" sz="950" dirty="0"/>
          </a:p>
        </p:txBody>
      </p:sp>
      <p:sp>
        <p:nvSpPr>
          <p:cNvPr id="19" name="Text 17"/>
          <p:cNvSpPr/>
          <p:nvPr/>
        </p:nvSpPr>
        <p:spPr>
          <a:xfrm>
            <a:off x="594360" y="1280160"/>
            <a:ext cx="52120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Talk with your partner. Use full sentences and math words.</a:t>
            </a:r>
            <a:endParaRPr lang="en-US" sz="950" dirty="0"/>
          </a:p>
        </p:txBody>
      </p:sp>
      <p:sp>
        <p:nvSpPr>
          <p:cNvPr id="20" name="Text 18"/>
          <p:cNvSpPr/>
          <p:nvPr/>
        </p:nvSpPr>
        <p:spPr>
          <a:xfrm>
            <a:off x="594360" y="1627632"/>
            <a:ext cx="5212080" cy="1828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8000"/>
              </a:lnSpc>
              <a:buNone/>
            </a:pPr>
            <a:r>
              <a:rPr lang="en-US" sz="14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Why does lining up place values matter MORE with decimals than with whole numbers, where you can just line up the right edge?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594360" y="3703320"/>
            <a:ext cx="52120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Jot your partner talk here:</a:t>
            </a:r>
            <a:endParaRPr lang="en-US" sz="900" dirty="0"/>
          </a:p>
        </p:txBody>
      </p:sp>
      <p:sp>
        <p:nvSpPr>
          <p:cNvPr id="22" name="Shape 20"/>
          <p:cNvSpPr/>
          <p:nvPr/>
        </p:nvSpPr>
        <p:spPr>
          <a:xfrm>
            <a:off x="594360" y="4114800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3" name="Shape 21"/>
          <p:cNvSpPr/>
          <p:nvPr/>
        </p:nvSpPr>
        <p:spPr>
          <a:xfrm>
            <a:off x="594360" y="4407408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4" name="Shape 22"/>
          <p:cNvSpPr/>
          <p:nvPr/>
        </p:nvSpPr>
        <p:spPr>
          <a:xfrm>
            <a:off x="6080760" y="685800"/>
            <a:ext cx="2697480" cy="4023360"/>
          </a:xfrm>
          <a:prstGeom prst="roundRect">
            <a:avLst>
              <a:gd name="adj" fmla="val 2712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5" name="Text 23"/>
          <p:cNvSpPr/>
          <p:nvPr/>
        </p:nvSpPr>
        <p:spPr>
          <a:xfrm>
            <a:off x="6080760" y="685800"/>
            <a:ext cx="269748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✏️ Sentence starters</a:t>
            </a:r>
            <a:endParaRPr lang="en-US" sz="1000" dirty="0"/>
          </a:p>
        </p:txBody>
      </p:sp>
      <p:sp>
        <p:nvSpPr>
          <p:cNvPr id="26" name="Text 24"/>
          <p:cNvSpPr/>
          <p:nvPr/>
        </p:nvSpPr>
        <p:spPr>
          <a:xfrm>
            <a:off x="6263640" y="1051560"/>
            <a:ext cx="2377440" cy="1280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think ___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agree/disagree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My evidence is ___.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6080760" y="2423160"/>
            <a:ext cx="2697480" cy="274320"/>
          </a:xfrm>
          <a:prstGeom prst="rect">
            <a:avLst/>
          </a:prstGeom>
          <a:solidFill>
            <a:srgbClr val="F2C15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📚 Word bank</a:t>
            </a:r>
            <a:endParaRPr lang="en-US" sz="1000" dirty="0"/>
          </a:p>
        </p:txBody>
      </p:sp>
      <p:sp>
        <p:nvSpPr>
          <p:cNvPr id="28" name="Text 26"/>
          <p:cNvSpPr/>
          <p:nvPr/>
        </p:nvSpPr>
        <p:spPr>
          <a:xfrm>
            <a:off x="62636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decimal</a:t>
            </a:r>
            <a:endParaRPr lang="en-US" sz="900" dirty="0"/>
          </a:p>
        </p:txBody>
      </p:sp>
      <p:sp>
        <p:nvSpPr>
          <p:cNvPr id="29" name="Text 27"/>
          <p:cNvSpPr/>
          <p:nvPr/>
        </p:nvSpPr>
        <p:spPr>
          <a:xfrm>
            <a:off x="75209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place value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62636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tenths</a:t>
            </a:r>
            <a:endParaRPr lang="en-US" sz="900" dirty="0"/>
          </a:p>
        </p:txBody>
      </p:sp>
      <p:sp>
        <p:nvSpPr>
          <p:cNvPr id="31" name="Text 29"/>
          <p:cNvSpPr/>
          <p:nvPr/>
        </p:nvSpPr>
        <p:spPr>
          <a:xfrm>
            <a:off x="75209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hundredths</a:t>
            </a:r>
            <a:endParaRPr lang="en-US" sz="900" dirty="0"/>
          </a:p>
        </p:txBody>
      </p:sp>
      <p:sp>
        <p:nvSpPr>
          <p:cNvPr id="32" name="Text 30"/>
          <p:cNvSpPr/>
          <p:nvPr/>
        </p:nvSpPr>
        <p:spPr>
          <a:xfrm>
            <a:off x="6263640" y="3666744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annex zeros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Turn &amp; Talk · Practice / Comenta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6.NS.3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1  ·  Lesson 1-5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7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557784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68680"/>
            <a:ext cx="2194560" cy="310896"/>
          </a:xfrm>
          <a:prstGeom prst="rect">
            <a:avLst>
              <a:gd name="adj" fmla="val 50000"/>
            </a:avLst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💬 PRACTICE DISCUSSION</a:t>
            </a:r>
            <a:endParaRPr lang="en-US" sz="950" dirty="0"/>
          </a:p>
        </p:txBody>
      </p:sp>
      <p:sp>
        <p:nvSpPr>
          <p:cNvPr id="19" name="Text 17"/>
          <p:cNvSpPr/>
          <p:nvPr/>
        </p:nvSpPr>
        <p:spPr>
          <a:xfrm>
            <a:off x="594360" y="1280160"/>
            <a:ext cx="52120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Talk with your partner. Use full sentences and math words.</a:t>
            </a:r>
            <a:endParaRPr lang="en-US" sz="950" dirty="0"/>
          </a:p>
        </p:txBody>
      </p:sp>
      <p:sp>
        <p:nvSpPr>
          <p:cNvPr id="20" name="Text 18"/>
          <p:cNvSpPr/>
          <p:nvPr/>
        </p:nvSpPr>
        <p:spPr>
          <a:xfrm>
            <a:off x="594360" y="1627632"/>
            <a:ext cx="5212080" cy="1828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8000"/>
              </a:lnSpc>
              <a:buNone/>
            </a:pPr>
            <a:r>
              <a:rPr lang="en-US" sz="14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During practice on Add and Subtract Decimals, what strategy did you use when a problem felt tricky?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594360" y="3703320"/>
            <a:ext cx="52120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Jot your partner talk here:</a:t>
            </a:r>
            <a:endParaRPr lang="en-US" sz="900" dirty="0"/>
          </a:p>
        </p:txBody>
      </p:sp>
      <p:sp>
        <p:nvSpPr>
          <p:cNvPr id="22" name="Shape 20"/>
          <p:cNvSpPr/>
          <p:nvPr/>
        </p:nvSpPr>
        <p:spPr>
          <a:xfrm>
            <a:off x="594360" y="4114800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3" name="Shape 21"/>
          <p:cNvSpPr/>
          <p:nvPr/>
        </p:nvSpPr>
        <p:spPr>
          <a:xfrm>
            <a:off x="594360" y="4407408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4" name="Shape 22"/>
          <p:cNvSpPr/>
          <p:nvPr/>
        </p:nvSpPr>
        <p:spPr>
          <a:xfrm>
            <a:off x="6080760" y="685800"/>
            <a:ext cx="2697480" cy="4023360"/>
          </a:xfrm>
          <a:prstGeom prst="roundRect">
            <a:avLst>
              <a:gd name="adj" fmla="val 2712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5" name="Text 23"/>
          <p:cNvSpPr/>
          <p:nvPr/>
        </p:nvSpPr>
        <p:spPr>
          <a:xfrm>
            <a:off x="6080760" y="685800"/>
            <a:ext cx="269748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✏️ Sentence starters</a:t>
            </a:r>
            <a:endParaRPr lang="en-US" sz="1000" dirty="0"/>
          </a:p>
        </p:txBody>
      </p:sp>
      <p:sp>
        <p:nvSpPr>
          <p:cNvPr id="26" name="Text 24"/>
          <p:cNvSpPr/>
          <p:nvPr/>
        </p:nvSpPr>
        <p:spPr>
          <a:xfrm>
            <a:off x="6263640" y="1051560"/>
            <a:ext cx="2377440" cy="1280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think ___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agree/disagree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My evidence is ___.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6080760" y="2423160"/>
            <a:ext cx="2697480" cy="274320"/>
          </a:xfrm>
          <a:prstGeom prst="rect">
            <a:avLst/>
          </a:prstGeom>
          <a:solidFill>
            <a:srgbClr val="F2C15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📚 Word bank</a:t>
            </a:r>
            <a:endParaRPr lang="en-US" sz="1000" dirty="0"/>
          </a:p>
        </p:txBody>
      </p:sp>
      <p:sp>
        <p:nvSpPr>
          <p:cNvPr id="28" name="Text 26"/>
          <p:cNvSpPr/>
          <p:nvPr/>
        </p:nvSpPr>
        <p:spPr>
          <a:xfrm>
            <a:off x="62636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Decimal</a:t>
            </a:r>
            <a:endParaRPr lang="en-US" sz="900" dirty="0"/>
          </a:p>
        </p:txBody>
      </p:sp>
      <p:sp>
        <p:nvSpPr>
          <p:cNvPr id="29" name="Text 27"/>
          <p:cNvSpPr/>
          <p:nvPr/>
        </p:nvSpPr>
        <p:spPr>
          <a:xfrm>
            <a:off x="75209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Place value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62636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Tenths</a:t>
            </a:r>
            <a:endParaRPr lang="en-US" sz="900" dirty="0"/>
          </a:p>
        </p:txBody>
      </p:sp>
      <p:sp>
        <p:nvSpPr>
          <p:cNvPr id="31" name="Text 29"/>
          <p:cNvSpPr/>
          <p:nvPr/>
        </p:nvSpPr>
        <p:spPr>
          <a:xfrm>
            <a:off x="75209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Hundredths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Be Curious / Sé Curioso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6.NS.3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1  ·  Lesson 1-5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8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416052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41248"/>
            <a:ext cx="1371600" cy="274320"/>
          </a:xfrm>
          <a:prstGeom prst="rect">
            <a:avLst>
              <a:gd name="adj" fmla="val 50000"/>
            </a:avLst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VISUAL PROMPT</a:t>
            </a:r>
            <a:endParaRPr lang="en-US" sz="900" dirty="0"/>
          </a:p>
        </p:txBody>
      </p:sp>
      <p:sp>
        <p:nvSpPr>
          <p:cNvPr id="19" name="Text 17"/>
          <p:cNvSpPr/>
          <p:nvPr/>
        </p:nvSpPr>
        <p:spPr>
          <a:xfrm>
            <a:off x="594360" y="1207008"/>
            <a:ext cx="37947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Space Station Fuel Monitor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594360" y="1508760"/>
            <a:ext cx="3794760" cy="1554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The space station's main fuel tank reads 128.75 liters. A resupply shuttle delivers 46.8 liters of fuel, but the thrusters used 19.35 liters during docking. What is the fuel level after both events?</a:t>
            </a:r>
            <a:endParaRPr lang="en-US" sz="1150" dirty="0"/>
          </a:p>
        </p:txBody>
      </p:sp>
      <p:sp>
        <p:nvSpPr>
          <p:cNvPr id="21" name="Text 19"/>
          <p:cNvSpPr/>
          <p:nvPr/>
        </p:nvSpPr>
        <p:spPr>
          <a:xfrm>
            <a:off x="594360" y="3154680"/>
            <a:ext cx="36576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Jot your first idea:</a:t>
            </a:r>
            <a:endParaRPr lang="en-US" sz="900" dirty="0"/>
          </a:p>
        </p:txBody>
      </p:sp>
      <p:sp>
        <p:nvSpPr>
          <p:cNvPr id="22" name="Shape 20"/>
          <p:cNvSpPr/>
          <p:nvPr/>
        </p:nvSpPr>
        <p:spPr>
          <a:xfrm>
            <a:off x="594360" y="3566160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3" name="Shape 21"/>
          <p:cNvSpPr/>
          <p:nvPr/>
        </p:nvSpPr>
        <p:spPr>
          <a:xfrm>
            <a:off x="594360" y="3886200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4" name="Shape 22"/>
          <p:cNvSpPr/>
          <p:nvPr/>
        </p:nvSpPr>
        <p:spPr>
          <a:xfrm>
            <a:off x="594360" y="4206240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5" name="Shape 23"/>
          <p:cNvSpPr/>
          <p:nvPr/>
        </p:nvSpPr>
        <p:spPr>
          <a:xfrm>
            <a:off x="4709160" y="685800"/>
            <a:ext cx="4114800" cy="1920240"/>
          </a:xfrm>
          <a:prstGeom prst="roundRect">
            <a:avLst>
              <a:gd name="adj" fmla="val 3810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6" name="Text 24"/>
          <p:cNvSpPr/>
          <p:nvPr/>
        </p:nvSpPr>
        <p:spPr>
          <a:xfrm>
            <a:off x="4709160" y="685800"/>
            <a:ext cx="411480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👁  I Notice…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4892040" y="1051560"/>
            <a:ext cx="3749040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What is the starting fuel amount?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Which operation adds fuel and which removes fuel?</a:t>
            </a:r>
            <a:endParaRPr lang="en-US" sz="1000" dirty="0"/>
          </a:p>
        </p:txBody>
      </p:sp>
      <p:sp>
        <p:nvSpPr>
          <p:cNvPr id="28" name="Shape 26"/>
          <p:cNvSpPr/>
          <p:nvPr/>
        </p:nvSpPr>
        <p:spPr>
          <a:xfrm>
            <a:off x="4709160" y="2743200"/>
            <a:ext cx="4114800" cy="1965960"/>
          </a:xfrm>
          <a:prstGeom prst="roundRect">
            <a:avLst>
              <a:gd name="adj" fmla="val 3721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9" name="Text 27"/>
          <p:cNvSpPr/>
          <p:nvPr/>
        </p:nvSpPr>
        <p:spPr>
          <a:xfrm>
            <a:off x="4709160" y="2743200"/>
            <a:ext cx="4114800" cy="274320"/>
          </a:xfrm>
          <a:prstGeom prst="rect">
            <a:avLst/>
          </a:prstGeom>
          <a:solidFill>
            <a:srgbClr val="F2C15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💭  I Wonder…</a:t>
            </a:r>
            <a:endParaRPr lang="en-US" sz="1000" dirty="0"/>
          </a:p>
        </p:txBody>
      </p:sp>
      <p:sp>
        <p:nvSpPr>
          <p:cNvPr id="30" name="Text 28"/>
          <p:cNvSpPr/>
          <p:nvPr/>
        </p:nvSpPr>
        <p:spPr>
          <a:xfrm>
            <a:off x="4892040" y="3108960"/>
            <a:ext cx="3749040" cy="1508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Why is it important to line up the decimal points?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How do you handle adding 46.8 (one decimal place) to 128.75 (two decimal places)?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Vocabulary / Vocabulario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6.NS.3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1  ·  Lesson 1-5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9</a:t>
            </a:r>
            <a:endParaRPr lang="en-US" sz="800" dirty="0"/>
          </a:p>
        </p:txBody>
      </p:sp>
      <p:graphicFrame>
        <p:nvGraphicFramePr>
          <p:cNvPr id="10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11480" y="685800"/>
          <a:ext cx="8412480" cy="914400"/>
        </p:xfrm>
        <a:graphic>
          <a:graphicData uri="http://schemas.openxmlformats.org/drawingml/2006/table">
            <a:tbl>
              <a:tblPr/>
              <a:tblGrid>
                <a:gridCol w="2103120"/>
                <a:gridCol w="4114800"/>
                <a:gridCol w="2194560"/>
              </a:tblGrid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Outfit" pitchFamily="34" charset="0"/>
                          <a:ea typeface="Outfit" pitchFamily="34" charset="-122"/>
                          <a:cs typeface="Outfit" pitchFamily="34" charset="-120"/>
                        </a:rPr>
                        <a:t>Term / Término</a:t>
                      </a:r>
                      <a:endParaRPr lang="en-US" sz="1000" dirty="0">
                        <a:latin typeface="Outfit" charset="0"/>
                        <a:ea typeface="Outfit" charset="0"/>
                        <a:cs typeface="Outfit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7324D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Outfit" pitchFamily="34" charset="0"/>
                          <a:ea typeface="Outfit" pitchFamily="34" charset="-122"/>
                          <a:cs typeface="Outfit" pitchFamily="34" charset="-120"/>
                        </a:rPr>
                        <a:t>Meaning / Significado</a:t>
                      </a:r>
                      <a:endParaRPr lang="en-US" sz="1000" dirty="0">
                        <a:latin typeface="Outfit" charset="0"/>
                        <a:ea typeface="Outfit" charset="0"/>
                        <a:cs typeface="Outfit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7324D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Outfit" pitchFamily="34" charset="0"/>
                          <a:ea typeface="Outfit" pitchFamily="34" charset="-122"/>
                          <a:cs typeface="Outfit" pitchFamily="34" charset="-120"/>
                        </a:rPr>
                        <a:t>Example / Ejemplo</a:t>
                      </a:r>
                      <a:endParaRPr lang="en-US" sz="1000" dirty="0">
                        <a:latin typeface="Outfit" charset="0"/>
                        <a:ea typeface="Outfit" charset="0"/>
                        <a:cs typeface="Outfit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7324D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b="1" dirty="0">
                          <a:solidFill>
                            <a:srgbClr val="17324D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Decimal</a:t>
                      </a:r>
                      <a:pPr indent="0" marL="0">
                        <a:buNone/>
                      </a:pP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Decimal</a:t>
                      </a: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A number with a dot that shows a part between whole numbers.</a:t>
                      </a:r>
                      <a:pPr indent="0" marL="0">
                        <a:buNone/>
                      </a:pP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Un número con un punto que muestra una parte entre números enteros.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i="1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3.75 means 3 ones + 7 tenths + 5 hundredths — it is between 3 and 4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b="1" dirty="0">
                          <a:solidFill>
                            <a:srgbClr val="17324D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Place value</a:t>
                      </a:r>
                      <a:pPr indent="0" marL="0">
                        <a:buNone/>
                      </a:pP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Valor posicional</a:t>
                      </a: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1E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What a digit is worth based on where it sits in a number.</a:t>
                      </a:r>
                      <a:pPr indent="0" marL="0">
                        <a:buNone/>
                      </a:pP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Lo que vale un dígito según el lugar que ocupa en el número.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1E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i="1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In 4.38: the 4 = 4 ones, the 3 = 3 tenths (0.3), the 8 = 8 hundredths (0.08)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1E8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b="1" dirty="0">
                          <a:solidFill>
                            <a:srgbClr val="17324D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Tenths</a:t>
                      </a:r>
                      <a:pPr indent="0" marL="0">
                        <a:buNone/>
                      </a:pP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Décimas</a:t>
                      </a: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The first spot after the decimal point. It shows parts out of 10.</a:t>
                      </a:r>
                      <a:pPr indent="0" marL="0">
                        <a:buNone/>
                      </a:pP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El primer lugar después del punto decimal. Muestra partes de 10.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i="1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0.7 = 7/10 — like 7 slices of a pizza cut into 10 equal slices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b="1" dirty="0">
                          <a:solidFill>
                            <a:srgbClr val="17324D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Hundredths</a:t>
                      </a:r>
                      <a:pPr indent="0" marL="0">
                        <a:buNone/>
                      </a:pP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Centésimas</a:t>
                      </a: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1E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The second spot after the decimal point. It shows parts out of 100.</a:t>
                      </a:r>
                      <a:pPr indent="0" marL="0">
                        <a:buNone/>
                      </a:pP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El segundo lugar después del punto decimal. Muestra partes de 100.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1E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i="1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0.05 = 5/100 — like 5 pennies out of a dollar (100 pennies)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1E8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b="1" dirty="0">
                          <a:solidFill>
                            <a:srgbClr val="17324D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Annex zeros</a:t>
                      </a:r>
                      <a:pPr indent="0" marL="0">
                        <a:buNone/>
                      </a:pP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Agregar ceros</a:t>
                      </a: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Adding zeros at the end of a decimal so numbers line up evenly.</a:t>
                      </a:r>
                      <a:pPr indent="0" marL="0">
                        <a:buNone/>
                      </a:pP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Agregar ceros al final de un decimal para que los números se alineen.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i="1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15.7 becomes 15.70 so you can subtract 15.70 − 8.36 with aligned place values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18" name="Text 15"/>
          <p:cNvSpPr/>
          <p:nvPr/>
        </p:nvSpPr>
        <p:spPr>
          <a:xfrm>
            <a:off x="411480" y="3520440"/>
            <a:ext cx="841248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Tenths — example vs. non-example:</a:t>
            </a:r>
            <a:endParaRPr lang="en-US" sz="950" dirty="0"/>
          </a:p>
        </p:txBody>
      </p:sp>
      <p:sp>
        <p:nvSpPr>
          <p:cNvPr id="19" name="Shape 16"/>
          <p:cNvSpPr/>
          <p:nvPr/>
        </p:nvSpPr>
        <p:spPr>
          <a:xfrm>
            <a:off x="411480" y="3813048"/>
            <a:ext cx="4114800" cy="457200"/>
          </a:xfrm>
          <a:prstGeom prst="roundRect">
            <a:avLst>
              <a:gd name="adj" fmla="val 10000"/>
            </a:avLst>
          </a:prstGeom>
          <a:solidFill>
            <a:srgbClr val="E7F6F4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0" name="Text 17"/>
          <p:cNvSpPr/>
          <p:nvPr/>
        </p:nvSpPr>
        <p:spPr>
          <a:xfrm>
            <a:off x="521208" y="3813048"/>
            <a:ext cx="3895344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1FA6A2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✓ </a:t>
            </a:r>
            <a:pPr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The 3 in 0.3  </a:t>
            </a:r>
            <a:pPr indent="0" marL="0">
              <a:buNone/>
            </a:pPr>
            <a:r>
              <a:rPr lang="en-US" sz="8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0.3 means three tenths.</a:t>
            </a:r>
            <a:endParaRPr lang="en-US" sz="900" dirty="0"/>
          </a:p>
        </p:txBody>
      </p:sp>
      <p:sp>
        <p:nvSpPr>
          <p:cNvPr id="21" name="Shape 18"/>
          <p:cNvSpPr/>
          <p:nvPr/>
        </p:nvSpPr>
        <p:spPr>
          <a:xfrm>
            <a:off x="4663440" y="3813048"/>
            <a:ext cx="4114800" cy="457200"/>
          </a:xfrm>
          <a:prstGeom prst="roundRect">
            <a:avLst>
              <a:gd name="adj" fmla="val 10000"/>
            </a:avLst>
          </a:prstGeom>
          <a:solidFill>
            <a:srgbClr val="FDECEA"/>
          </a:solidFill>
          <a:ln w="12700">
            <a:solidFill>
              <a:srgbClr val="E2A39B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2" name="Text 19"/>
          <p:cNvSpPr/>
          <p:nvPr/>
        </p:nvSpPr>
        <p:spPr>
          <a:xfrm>
            <a:off x="4773168" y="3813048"/>
            <a:ext cx="3895344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C0392B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✗ </a:t>
            </a:r>
            <a:pPr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The 3 in 0.03  </a:t>
            </a:r>
            <a:pPr indent="0" marL="0">
              <a:buNone/>
            </a:pPr>
            <a:r>
              <a:rPr lang="en-US" sz="8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That 3 is in the hundredths place.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18</Slides>
  <Notes>18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1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</vt:vector>
  </TitlesOfParts>
  <Company>Neft Teacher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Lesson 1-5: Add and Subtract Decimals</dc:title>
  <dc:subject>6.NS.3</dc:subject>
  <dc:creator>Neft Teacher</dc:creator>
  <cp:lastModifiedBy>Neft Teacher</cp:lastModifiedBy>
  <cp:revision>1</cp:revision>
  <dcterms:created xsi:type="dcterms:W3CDTF">2026-06-09T12:54:57Z</dcterms:created>
  <dcterms:modified xsi:type="dcterms:W3CDTF">2026-06-09T12:54:57Z</dcterms:modified>
</cp:coreProperties>
</file>