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3 × 2.5 = 7.5, not 5.5. Correct: V = 5 × 7.5 = 37.5 m³.</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B0883B">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Volume of Rectangular Prisms</a:t>
            </a:r>
            <a:endParaRPr lang="en-US" sz="3000" dirty="0"/>
          </a:p>
        </p:txBody>
      </p:sp>
      <p:sp>
        <p:nvSpPr>
          <p:cNvPr id="7" name="Text 5"/>
          <p:cNvSpPr/>
          <p:nvPr/>
        </p:nvSpPr>
        <p:spPr>
          <a:xfrm>
            <a:off x="411480" y="4160520"/>
            <a:ext cx="118872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6.G.2</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10  ·  Lesson 10-2</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find the volume of a rectangular prism, including ones with fractional edge lengths, using base area × height.</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work using the words volume, rectangular prism, dimensions, and base area.</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How do we find volume when an edge is a fraction?</a:t>
            </a:r>
            <a:endParaRPr lang="en-US" sz="1200" dirty="0"/>
          </a:p>
        </p:txBody>
      </p:sp>
      <p:sp>
        <p:nvSpPr>
          <p:cNvPr id="20" name="Shape 18"/>
          <p:cNvSpPr/>
          <p:nvPr/>
        </p:nvSpPr>
        <p:spPr>
          <a:xfrm>
            <a:off x="640080" y="1609344"/>
            <a:ext cx="274320" cy="274320"/>
          </a:xfrm>
          <a:prstGeom prst="ellipse">
            <a:avLst/>
          </a:prstGeom>
          <a:solidFill>
            <a:srgbClr val="B0883B"/>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try a box that is 4 long, 2 wide, and 0.5 tall. What formula do we use?</a:t>
            </a:r>
            <a:endParaRPr lang="en-US" sz="1050" dirty="0"/>
          </a:p>
        </p:txBody>
      </p:sp>
      <p:sp>
        <p:nvSpPr>
          <p:cNvPr id="23" name="Shape 21"/>
          <p:cNvSpPr/>
          <p:nvPr/>
        </p:nvSpPr>
        <p:spPr>
          <a:xfrm>
            <a:off x="640080" y="2084832"/>
            <a:ext cx="274320" cy="274320"/>
          </a:xfrm>
          <a:prstGeom prst="ellipse">
            <a:avLst/>
          </a:prstGeom>
          <a:solidFill>
            <a:srgbClr val="B0883B"/>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Put in the numbers: V = 4 × 2 × 0.5. What is 4 × 2?</a:t>
            </a:r>
            <a:endParaRPr lang="en-US" sz="1050" dirty="0"/>
          </a:p>
        </p:txBody>
      </p:sp>
      <p:sp>
        <p:nvSpPr>
          <p:cNvPr id="26" name="Shape 24"/>
          <p:cNvSpPr/>
          <p:nvPr/>
        </p:nvSpPr>
        <p:spPr>
          <a:xfrm>
            <a:off x="640080" y="2560320"/>
            <a:ext cx="274320" cy="274320"/>
          </a:xfrm>
          <a:prstGeom prst="ellipse">
            <a:avLst/>
          </a:prstGeom>
          <a:solidFill>
            <a:srgbClr val="B0883B"/>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We got 8. Now multiply 8 × 0.5 (that means half of 8). What is the volume?</a:t>
            </a:r>
            <a:endParaRPr lang="en-US" sz="1050" dirty="0"/>
          </a:p>
        </p:txBody>
      </p:sp>
      <p:sp>
        <p:nvSpPr>
          <p:cNvPr id="29" name="Shape 27"/>
          <p:cNvSpPr/>
          <p:nvPr/>
        </p:nvSpPr>
        <p:spPr>
          <a:xfrm>
            <a:off x="640080" y="3035808"/>
            <a:ext cx="274320" cy="274320"/>
          </a:xfrm>
          <a:prstGeom prst="ellipse">
            <a:avLst/>
          </a:prstGeom>
          <a:solidFill>
            <a:srgbClr val="B0883B"/>
          </a:solidFill>
          <a:ln/>
        </p:spPr>
      </p:sp>
      <p:sp>
        <p:nvSpPr>
          <p:cNvPr id="30" name="Text 28"/>
          <p:cNvSpPr/>
          <p:nvPr/>
        </p:nvSpPr>
        <p:spPr>
          <a:xfrm>
            <a:off x="640080" y="303580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1" name="Text 29"/>
          <p:cNvSpPr/>
          <p:nvPr/>
        </p:nvSpPr>
        <p:spPr>
          <a:xfrm>
            <a:off x="1024128" y="2980944"/>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Yes, V = 4 cubic units. The decimal edge just made the answer a little smaller.</a:t>
            </a:r>
            <a:endParaRPr lang="en-US" sz="1050" dirty="0"/>
          </a:p>
        </p:txBody>
      </p:sp>
      <p:sp>
        <p:nvSpPr>
          <p:cNvPr id="32" name="Text 30"/>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3" name="Shape 31"/>
          <p:cNvSpPr/>
          <p:nvPr/>
        </p:nvSpPr>
        <p:spPr>
          <a:xfrm>
            <a:off x="640080" y="4297680"/>
            <a:ext cx="5120640" cy="0"/>
          </a:xfrm>
          <a:prstGeom prst="line">
            <a:avLst/>
          </a:prstGeom>
          <a:noFill/>
          <a:ln w="9525">
            <a:solidFill>
              <a:srgbClr val="C7CDD2"/>
            </a:solidFill>
            <a:prstDash val="dash"/>
          </a:ln>
        </p:spPr>
      </p:sp>
      <p:sp>
        <p:nvSpPr>
          <p:cNvPr id="34" name="Shape 32"/>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6" name="Text 34"/>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Your time capsule is 2 ft long, 1.5 ft wide, and 1 ft tall — one edge is a fraction. Does having a fractional edge change how you find the volume? Why or why not?</a:t>
            </a:r>
            <a:endParaRPr lang="en-US" sz="1000" dirty="0"/>
          </a:p>
        </p:txBody>
      </p:sp>
      <p:sp>
        <p:nvSpPr>
          <p:cNvPr id="37" name="Shape 35"/>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Text 36"/>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B0883B"/>
                </a:solidFill>
                <a:latin typeface="Outfit" pitchFamily="34" charset="0"/>
                <a:ea typeface="Outfit" pitchFamily="34" charset="-122"/>
                <a:cs typeface="Outfit" pitchFamily="34" charset="-120"/>
              </a:rPr>
              <a:t>🔑 Key Idea</a:t>
            </a:r>
            <a:endParaRPr lang="en-US" sz="950" dirty="0"/>
          </a:p>
        </p:txBody>
      </p:sp>
      <p:sp>
        <p:nvSpPr>
          <p:cNvPr id="39" name="Text 37"/>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fractional edge does not change the rule: still multiply length × width × height.</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Calculate the volume of each possible time capsule design. Use V = l × w × h.</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Capsule A (2 × 1.5 × 1) and Capsule B (3 × 1 × 1) both have a volume of 3 ft³. How did your multiplication produce the same volume from different dimensions?</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Volume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Dimensions:  </a:t>
            </a:r>
            <a:pPr indent="0" marL="0">
              <a:buNone/>
            </a:pPr>
            <a:r>
              <a:rPr lang="en-US" sz="950" b="1" dirty="0">
                <a:solidFill>
                  <a:srgbClr val="24323F"/>
                </a:solidFill>
                <a:latin typeface="Courier New" pitchFamily="34" charset="0"/>
                <a:ea typeface="Courier New" pitchFamily="34" charset="-122"/>
                <a:cs typeface="Courier New" pitchFamily="34" charset="-120"/>
              </a:rPr>
              <a:t>l = 5 m, w = 3 m, h = 2.5 m</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Formula:  </a:t>
            </a:r>
            <a:pPr indent="0" marL="0">
              <a:buNone/>
            </a:pPr>
            <a:r>
              <a:rPr lang="en-US" sz="950" b="1" dirty="0">
                <a:solidFill>
                  <a:srgbClr val="24323F"/>
                </a:solidFill>
                <a:latin typeface="Courier New" pitchFamily="34" charset="0"/>
                <a:ea typeface="Courier New" pitchFamily="34" charset="-122"/>
                <a:cs typeface="Courier New" pitchFamily="34" charset="-120"/>
              </a:rPr>
              <a:t>V = l × w × h</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Calculate:  </a:t>
            </a:r>
            <a:pPr indent="0" marL="0">
              <a:buNone/>
            </a:pPr>
            <a:r>
              <a:rPr lang="en-US" sz="950" b="1" dirty="0">
                <a:solidFill>
                  <a:srgbClr val="24323F"/>
                </a:solidFill>
                <a:latin typeface="Courier New" pitchFamily="34" charset="0"/>
                <a:ea typeface="Courier New" pitchFamily="34" charset="-122"/>
                <a:cs typeface="Courier New" pitchFamily="34" charset="-120"/>
              </a:rPr>
              <a:t>V = 5 × 3 × 2.5 = 5 × 5.5 = 27.5 m³</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Answer:  </a:t>
            </a:r>
            <a:pPr indent="0" marL="0">
              <a:buNone/>
            </a:pPr>
            <a:r>
              <a:rPr lang="en-US" sz="950" b="1" dirty="0">
                <a:solidFill>
                  <a:srgbClr val="24323F"/>
                </a:solidFill>
                <a:latin typeface="Courier New" pitchFamily="34" charset="0"/>
                <a:ea typeface="Courier New" pitchFamily="34" charset="-122"/>
                <a:cs typeface="Courier New" pitchFamily="34" charset="-120"/>
              </a:rPr>
              <a:t>Volume = 27.5 m³</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B0883B"/>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My capsule is 2 ft long, 1.5 ft wide, and 1 ft tall. I write V = length × width × height.</a:t>
            </a:r>
            <a:endParaRPr lang="en-US" sz="1050" dirty="0"/>
          </a:p>
        </p:txBody>
      </p:sp>
      <p:sp>
        <p:nvSpPr>
          <p:cNvPr id="22" name="Shape 20"/>
          <p:cNvSpPr/>
          <p:nvPr/>
        </p:nvSpPr>
        <p:spPr>
          <a:xfrm>
            <a:off x="594360" y="1719072"/>
            <a:ext cx="274320" cy="274320"/>
          </a:xfrm>
          <a:prstGeom prst="ellipse">
            <a:avLst/>
          </a:prstGeom>
          <a:solidFill>
            <a:srgbClr val="B0883B"/>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put in the numbers: V = 2 × 1.5 × 1.</a:t>
            </a:r>
            <a:endParaRPr lang="en-US" sz="1050" dirty="0"/>
          </a:p>
        </p:txBody>
      </p:sp>
      <p:sp>
        <p:nvSpPr>
          <p:cNvPr id="25" name="Shape 23"/>
          <p:cNvSpPr/>
          <p:nvPr/>
        </p:nvSpPr>
        <p:spPr>
          <a:xfrm>
            <a:off x="594360" y="2194560"/>
            <a:ext cx="274320" cy="274320"/>
          </a:xfrm>
          <a:prstGeom prst="ellipse">
            <a:avLst/>
          </a:prstGeom>
          <a:solidFill>
            <a:srgbClr val="B0883B"/>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First I multiply 2 × 1.5 = 3.</a:t>
            </a:r>
            <a:endParaRPr lang="en-US" sz="1050" dirty="0"/>
          </a:p>
        </p:txBody>
      </p:sp>
      <p:sp>
        <p:nvSpPr>
          <p:cNvPr id="28" name="Shape 26"/>
          <p:cNvSpPr/>
          <p:nvPr/>
        </p:nvSpPr>
        <p:spPr>
          <a:xfrm>
            <a:off x="594360" y="2670048"/>
            <a:ext cx="274320" cy="274320"/>
          </a:xfrm>
          <a:prstGeom prst="ellipse">
            <a:avLst/>
          </a:prstGeom>
          <a:solidFill>
            <a:srgbClr val="B0883B"/>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Then 3 × 1 = 3.</a:t>
            </a:r>
            <a:endParaRPr lang="en-US" sz="1050" dirty="0"/>
          </a:p>
        </p:txBody>
      </p:sp>
      <p:sp>
        <p:nvSpPr>
          <p:cNvPr id="31" name="Shape 29"/>
          <p:cNvSpPr/>
          <p:nvPr/>
        </p:nvSpPr>
        <p:spPr>
          <a:xfrm>
            <a:off x="594360" y="3145536"/>
            <a:ext cx="274320" cy="274320"/>
          </a:xfrm>
          <a:prstGeom prst="ellipse">
            <a:avLst/>
          </a:prstGeom>
          <a:solidFill>
            <a:srgbClr val="B0883B"/>
          </a:solidFill>
          <a:ln/>
        </p:spPr>
      </p:sp>
      <p:sp>
        <p:nvSpPr>
          <p:cNvPr id="32" name="Text 30"/>
          <p:cNvSpPr/>
          <p:nvPr/>
        </p:nvSpPr>
        <p:spPr>
          <a:xfrm>
            <a:off x="594360" y="3145536"/>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5</a:t>
            </a:r>
            <a:endParaRPr lang="en-US" sz="1100" dirty="0"/>
          </a:p>
        </p:txBody>
      </p:sp>
      <p:sp>
        <p:nvSpPr>
          <p:cNvPr id="33" name="Text 31"/>
          <p:cNvSpPr/>
          <p:nvPr/>
        </p:nvSpPr>
        <p:spPr>
          <a:xfrm>
            <a:off x="978408" y="3090672"/>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the volume is 3 ft³. A fractional edge like 1.5 did not change my steps at all.</a:t>
            </a:r>
            <a:endParaRPr lang="en-US" sz="1050" dirty="0"/>
          </a:p>
        </p:txBody>
      </p:sp>
      <p:sp>
        <p:nvSpPr>
          <p:cNvPr id="34" name="Shape 32"/>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6" name="Text 34"/>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7" name="Shape 35"/>
          <p:cNvSpPr/>
          <p:nvPr/>
        </p:nvSpPr>
        <p:spPr>
          <a:xfrm>
            <a:off x="4892040" y="1783080"/>
            <a:ext cx="3749040" cy="0"/>
          </a:xfrm>
          <a:prstGeom prst="line">
            <a:avLst/>
          </a:prstGeom>
          <a:noFill/>
          <a:ln w="9525">
            <a:solidFill>
              <a:srgbClr val="C7CDD2"/>
            </a:solidFill>
            <a:prstDash val="dash"/>
          </a:ln>
        </p:spPr>
      </p:sp>
      <p:sp>
        <p:nvSpPr>
          <p:cNvPr id="38" name="Shape 36"/>
          <p:cNvSpPr/>
          <p:nvPr/>
        </p:nvSpPr>
        <p:spPr>
          <a:xfrm>
            <a:off x="4892040" y="2112264"/>
            <a:ext cx="3749040" cy="0"/>
          </a:xfrm>
          <a:prstGeom prst="line">
            <a:avLst/>
          </a:prstGeom>
          <a:noFill/>
          <a:ln w="9525">
            <a:solidFill>
              <a:srgbClr val="C7CDD2"/>
            </a:solidFill>
            <a:prstDash val="dash"/>
          </a:ln>
        </p:spPr>
      </p:sp>
      <p:sp>
        <p:nvSpPr>
          <p:cNvPr id="39" name="Shape 37"/>
          <p:cNvSpPr/>
          <p:nvPr/>
        </p:nvSpPr>
        <p:spPr>
          <a:xfrm>
            <a:off x="4892040" y="2441448"/>
            <a:ext cx="3749040" cy="0"/>
          </a:xfrm>
          <a:prstGeom prst="line">
            <a:avLst/>
          </a:prstGeom>
          <a:noFill/>
          <a:ln w="9525">
            <a:solidFill>
              <a:srgbClr val="C7CDD2"/>
            </a:solidFill>
            <a:prstDash val="dash"/>
          </a:ln>
        </p:spPr>
      </p:sp>
      <p:sp>
        <p:nvSpPr>
          <p:cNvPr id="40" name="Shape 38"/>
          <p:cNvSpPr/>
          <p:nvPr/>
        </p:nvSpPr>
        <p:spPr>
          <a:xfrm>
            <a:off x="4892040" y="2770632"/>
            <a:ext cx="3749040" cy="0"/>
          </a:xfrm>
          <a:prstGeom prst="line">
            <a:avLst/>
          </a:prstGeom>
          <a:noFill/>
          <a:ln w="9525">
            <a:solidFill>
              <a:srgbClr val="C7CDD2"/>
            </a:solidFill>
            <a:prstDash val="dash"/>
          </a:ln>
        </p:spPr>
      </p:sp>
      <p:sp>
        <p:nvSpPr>
          <p:cNvPr id="41" name="Shape 39"/>
          <p:cNvSpPr/>
          <p:nvPr/>
        </p:nvSpPr>
        <p:spPr>
          <a:xfrm>
            <a:off x="4892040" y="3099816"/>
            <a:ext cx="3749040" cy="0"/>
          </a:xfrm>
          <a:prstGeom prst="line">
            <a:avLst/>
          </a:prstGeom>
          <a:noFill/>
          <a:ln w="9525">
            <a:solidFill>
              <a:srgbClr val="C7CDD2"/>
            </a:solidFill>
            <a:prstDash val="dash"/>
          </a:ln>
        </p:spPr>
      </p:sp>
      <p:sp>
        <p:nvSpPr>
          <p:cNvPr id="42" name="Shape 40"/>
          <p:cNvSpPr/>
          <p:nvPr/>
        </p:nvSpPr>
        <p:spPr>
          <a:xfrm>
            <a:off x="4892040" y="3429000"/>
            <a:ext cx="3749040" cy="0"/>
          </a:xfrm>
          <a:prstGeom prst="line">
            <a:avLst/>
          </a:prstGeom>
          <a:noFill/>
          <a:ln w="9525">
            <a:solidFill>
              <a:srgbClr val="C7CDD2"/>
            </a:solidFill>
            <a:prstDash val="dash"/>
          </a:ln>
        </p:spPr>
      </p:sp>
      <p:sp>
        <p:nvSpPr>
          <p:cNvPr id="43" name="Shape 41"/>
          <p:cNvSpPr/>
          <p:nvPr/>
        </p:nvSpPr>
        <p:spPr>
          <a:xfrm>
            <a:off x="4892040" y="3758184"/>
            <a:ext cx="3749040" cy="0"/>
          </a:xfrm>
          <a:prstGeom prst="line">
            <a:avLst/>
          </a:prstGeom>
          <a:noFill/>
          <a:ln w="9525">
            <a:solidFill>
              <a:srgbClr val="C7CDD2"/>
            </a:solidFill>
            <a:prstDash val="dash"/>
          </a:ln>
        </p:spPr>
      </p:sp>
      <p:sp>
        <p:nvSpPr>
          <p:cNvPr id="44" name="Shape 42"/>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Volume and Rectangular prism.</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"A fractional edge does not change the rule: still multiply length × width × height."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Volume,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Two boxes: Box A is 10 × 5 × 4 inches. Box B is 8 × 6 × 5 inches. Which has more volume and by how much?</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volume of a rectangular prism with l = 4 in, w = 3 in, h = 5 in?</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A box has a volume of 36 cm³. Its length is 6 cm and width is 3 cm. What is the height?</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fish tank is 24 in long, 12 in wide, and 16 in tall, and one gallon takes about 231 cubic inches. Talk through how you would find how many gallons it holds.</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B0883B"/>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"A fractional edge does not change the rule: still multiply length × width × height."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B0883B"/>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Volume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B0883B"/>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Volume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A rectangular prism has l = 7 ft, w = 2 ft, h = 3 ft. What is the volume?</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42 ft³</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24 ft³</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42 ft²</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12 ft³</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find the volume of a rectangular prism, including ones with fractional edge lengths, using base area × height.</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B0883B"/>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B0883B"/>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B0883B"/>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B0883B"/>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find the volume of a rectangular prism, including ones with fractional edge lengths, using base area × height.</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work using the words volume, rectangular prism, dimensions, and base area.</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Your time capsule is 2 ft long, 1.5 ft wide, and 1 ft tall — one edge is a fraction. Does having a fractional edge change how you find the volume? Why or why not?</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volume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dimensions</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rectangular prism</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 area</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cubic units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Capsule A (2 × 1.5 × 1) and Capsule B (3 × 1 × 1) both have a volume of 3 ft³. How did your multiplication produce the same volume from different dimensions?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volume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dimensions</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rectangular prism</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 area</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cubic units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fish tank is 24 in long, 12 in wide, and 16 in tall, and one gallon takes about 231 cubic inches. Talk through how you would find how many gallons it holds.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volume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cubic units</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rectangular prism</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dimensions</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 area</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classmate says a 5 × 3 × 2.5 m prism has volume 5 × 5.5 = 27.5 m³. How do you find and explain their mistake?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volume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dimensions</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rectangular prism</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 area</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cubic units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Volume of Rectangular Prisms,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Volume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Rectangular prism</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Cubic units</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Dimensions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Time Capsule Project</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Your class is building a time capsule to bury on school grounds. The capsule is a rectangular prism that is 2 feet long, 1.5 feet wide, and 1 foot tall. You need to figure out how much stuff can fit inside — that means calculating the volume!</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are the three measurements of the time capsule?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does volume measure — length, area, or space inside?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is volume different from area?</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if we made the capsule taller but narrower — would the volume change?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units do we use for volume versus area?</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Volume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Volumen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much space is inside a solid shape.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Cuánto espacio hay dentro de una figura sólida.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box 2 × 1.5 × 1 = 3 ft³ — it holds 3 cubic feet of stuff</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Rectangular prism</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Prisma rectangular</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solid box shape with six flat rectangle sides.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figura sólida en forma de caja con seis lados rectangulares.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tissue box, a fish tank, a brick — all rectangular prisms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Cubic units</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Unidades cúbicas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units used to measure space inside, like cubic inches.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Las unidades para medir el espacio interior, como pulgadas cúbicas.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1 ft³ = a cube that is 1 foot on every edge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Dimensions</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Dimensiones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long, how wide, and how tall a shape is.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Qué tan largo, ancho y alto es una figura.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box with dimensions 4 × 3 × 2 means l = 4, w = 3, h = 2</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Net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Plantilla (desarrollo plano)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flat shape that folds up into a solid.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figura plana que se dobla y forma un sólido.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Cut a cereal box along its edges, unfold it flat — that is the net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10-2: Volume of Rectangular Prisms</dc:title>
  <dc:subject>6.G.2</dc:subject>
  <dc:creator>Neft Teacher</dc:creator>
  <cp:lastModifiedBy>Neft Teacher</cp:lastModifiedBy>
  <cp:revision>1</cp:revision>
  <dcterms:created xsi:type="dcterms:W3CDTF">2026-06-09T12:54:57Z</dcterms:created>
  <dcterms:modified xsi:type="dcterms:W3CDTF">2026-06-09T12:54:57Z</dcterms:modified>
</cp:coreProperties>
</file>