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 The student forgot to multiply the last face pair by 2. It should be 2(4×3) = 24, not 12. Correct: SA = 80 + 60 + 24 = 164 in².</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3749040" cy="5143500"/>
          </a:xfrm>
          <a:prstGeom prst="rect">
            <a:avLst/>
          </a:prstGeom>
          <a:solidFill>
            <a:srgbClr val="17324D"/>
          </a:solidFill>
          <a:ln/>
        </p:spPr>
      </p:sp>
      <p:sp>
        <p:nvSpPr>
          <p:cNvPr id="3" name="Shape 1"/>
          <p:cNvSpPr/>
          <p:nvPr/>
        </p:nvSpPr>
        <p:spPr>
          <a:xfrm>
            <a:off x="2651760" y="-640080"/>
            <a:ext cx="2011680" cy="2011680"/>
          </a:xfrm>
          <a:prstGeom prst="ellipse">
            <a:avLst/>
          </a:prstGeom>
          <a:solidFill>
            <a:srgbClr val="B0883B">
              <a:alpha val="35000"/>
            </a:srgbClr>
          </a:solidFill>
          <a:ln/>
        </p:spPr>
      </p:sp>
      <p:sp>
        <p:nvSpPr>
          <p:cNvPr id="4" name="Text 2"/>
          <p:cNvSpPr/>
          <p:nvPr/>
        </p:nvSpPr>
        <p:spPr>
          <a:xfrm>
            <a:off x="411480" y="365760"/>
            <a:ext cx="3017520" cy="274320"/>
          </a:xfrm>
          <a:prstGeom prst="rect">
            <a:avLst/>
          </a:prstGeom>
          <a:noFill/>
          <a:ln/>
        </p:spPr>
        <p:txBody>
          <a:bodyPr wrap="square" rtlCol="0" anchor="ctr"/>
          <a:lstStyle/>
          <a:p>
            <a:pPr indent="0" marL="0">
              <a:buNone/>
            </a:pPr>
            <a:r>
              <a:rPr lang="en-US" sz="1100" b="1" spc="200" kern="0" dirty="0">
                <a:solidFill>
                  <a:srgbClr val="BFE6E2"/>
                </a:solidFill>
                <a:latin typeface="Outfit" pitchFamily="34" charset="0"/>
                <a:ea typeface="Outfit" pitchFamily="34" charset="-122"/>
                <a:cs typeface="Outfit" pitchFamily="34" charset="-120"/>
              </a:rPr>
              <a:t>NEFT TEACHER</a:t>
            </a:r>
            <a:endParaRPr lang="en-US" sz="1100" dirty="0"/>
          </a:p>
        </p:txBody>
      </p:sp>
      <p:sp>
        <p:nvSpPr>
          <p:cNvPr id="5" name="Text 3"/>
          <p:cNvSpPr/>
          <p:nvPr/>
        </p:nvSpPr>
        <p:spPr>
          <a:xfrm>
            <a:off x="411480" y="777240"/>
            <a:ext cx="1371600" cy="822960"/>
          </a:xfrm>
          <a:prstGeom prst="rect">
            <a:avLst/>
          </a:prstGeom>
          <a:noFill/>
          <a:ln/>
        </p:spPr>
        <p:txBody>
          <a:bodyPr wrap="square" rtlCol="0" anchor="ctr"/>
          <a:lstStyle/>
          <a:p>
            <a:pPr indent="0" marL="0">
              <a:buNone/>
            </a:pPr>
            <a:r>
              <a:rPr lang="en-US" sz="4400" dirty="0">
                <a:solidFill>
                  <a:srgbClr val="000000"/>
                </a:solidFill>
              </a:rPr>
              <a:t>📦</a:t>
            </a:r>
            <a:endParaRPr lang="en-US" sz="4400" dirty="0"/>
          </a:p>
        </p:txBody>
      </p:sp>
      <p:sp>
        <p:nvSpPr>
          <p:cNvPr id="6" name="Text 4"/>
          <p:cNvSpPr/>
          <p:nvPr/>
        </p:nvSpPr>
        <p:spPr>
          <a:xfrm>
            <a:off x="411480" y="1783080"/>
            <a:ext cx="3017520" cy="1554480"/>
          </a:xfrm>
          <a:prstGeom prst="rect">
            <a:avLst/>
          </a:prstGeom>
          <a:noFill/>
          <a:ln/>
        </p:spPr>
        <p:txBody>
          <a:bodyPr wrap="square" rtlCol="0" anchor="t"/>
          <a:lstStyle/>
          <a:p>
            <a:pPr indent="0" marL="0">
              <a:lnSpc>
                <a:spcPct val="95000"/>
              </a:lnSpc>
              <a:buNone/>
            </a:pPr>
            <a:r>
              <a:rPr lang="en-US" sz="3000" b="1" dirty="0">
                <a:solidFill>
                  <a:srgbClr val="FFFFFF"/>
                </a:solidFill>
                <a:latin typeface="Outfit" pitchFamily="34" charset="0"/>
                <a:ea typeface="Outfit" pitchFamily="34" charset="-122"/>
                <a:cs typeface="Outfit" pitchFamily="34" charset="-120"/>
              </a:rPr>
              <a:t>Surface Area Using Nets</a:t>
            </a:r>
            <a:endParaRPr lang="en-US" sz="3000" dirty="0"/>
          </a:p>
        </p:txBody>
      </p:sp>
      <p:sp>
        <p:nvSpPr>
          <p:cNvPr id="7" name="Text 5"/>
          <p:cNvSpPr/>
          <p:nvPr/>
        </p:nvSpPr>
        <p:spPr>
          <a:xfrm>
            <a:off x="411480" y="4160520"/>
            <a:ext cx="1188720" cy="310896"/>
          </a:xfrm>
          <a:prstGeom prst="rect">
            <a:avLst>
              <a:gd name="adj" fmla="val 50000"/>
            </a:avLst>
          </a:prstGeom>
          <a:solidFill>
            <a:srgbClr val="B0883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6.G.4</a:t>
            </a:r>
            <a:endParaRPr lang="en-US" sz="1000" dirty="0"/>
          </a:p>
        </p:txBody>
      </p:sp>
      <p:sp>
        <p:nvSpPr>
          <p:cNvPr id="8" name="Text 6"/>
          <p:cNvSpPr/>
          <p:nvPr/>
        </p:nvSpPr>
        <p:spPr>
          <a:xfrm>
            <a:off x="1691640" y="4160520"/>
            <a:ext cx="1920240" cy="310896"/>
          </a:xfrm>
          <a:prstGeom prst="rect">
            <a:avLst/>
          </a:prstGeom>
          <a:noFill/>
          <a:ln/>
        </p:spPr>
        <p:txBody>
          <a:bodyPr wrap="square" rtlCol="0" anchor="ctr"/>
          <a:lstStyle/>
          <a:p>
            <a:pPr indent="0" marL="0">
              <a:buNone/>
            </a:pPr>
            <a:r>
              <a:rPr lang="en-US" sz="1000" dirty="0">
                <a:solidFill>
                  <a:srgbClr val="BFE6E2"/>
                </a:solidFill>
                <a:latin typeface="Hanken Grotesk" pitchFamily="34" charset="0"/>
                <a:ea typeface="Hanken Grotesk" pitchFamily="34" charset="-122"/>
                <a:cs typeface="Hanken Grotesk" pitchFamily="34" charset="-120"/>
              </a:rPr>
              <a:t>Unit 10  ·  Lesson 10-3</a:t>
            </a:r>
            <a:endParaRPr lang="en-US" sz="1000" dirty="0"/>
          </a:p>
        </p:txBody>
      </p:sp>
      <p:sp>
        <p:nvSpPr>
          <p:cNvPr id="9" name="Shape 7"/>
          <p:cNvSpPr/>
          <p:nvPr/>
        </p:nvSpPr>
        <p:spPr>
          <a:xfrm>
            <a:off x="4023360" y="411480"/>
            <a:ext cx="4800600" cy="1417320"/>
          </a:xfrm>
          <a:prstGeom prst="roundRect">
            <a:avLst>
              <a:gd name="adj" fmla="val 516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0" name="Text 8"/>
          <p:cNvSpPr/>
          <p:nvPr/>
        </p:nvSpPr>
        <p:spPr>
          <a:xfrm>
            <a:off x="4251960" y="548640"/>
            <a:ext cx="4389120" cy="365760"/>
          </a:xfrm>
          <a:prstGeom prst="rect">
            <a:avLst/>
          </a:prstGeom>
          <a:noFill/>
          <a:ln/>
        </p:spPr>
        <p:txBody>
          <a:bodyPr wrap="square" rtlCol="0" anchor="ctr"/>
          <a:lstStyle/>
          <a:p>
            <a:pPr indent="0" marL="0">
              <a:buNone/>
            </a:pPr>
            <a:r>
              <a:rPr lang="en-US" sz="1600" b="1" dirty="0">
                <a:solidFill>
                  <a:srgbClr val="17324D"/>
                </a:solidFill>
                <a:latin typeface="Outfit" pitchFamily="34" charset="0"/>
                <a:ea typeface="Outfit" pitchFamily="34" charset="-122"/>
                <a:cs typeface="Outfit" pitchFamily="34" charset="-120"/>
              </a:rPr>
              <a:t>My Math Notebook</a:t>
            </a:r>
            <a:endParaRPr lang="en-US" sz="1600" dirty="0"/>
          </a:p>
        </p:txBody>
      </p:sp>
      <p:sp>
        <p:nvSpPr>
          <p:cNvPr id="11" name="Text 9"/>
          <p:cNvSpPr/>
          <p:nvPr/>
        </p:nvSpPr>
        <p:spPr>
          <a:xfrm>
            <a:off x="4251960" y="1024128"/>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Name:</a:t>
            </a:r>
            <a:endParaRPr lang="en-US" sz="1000" dirty="0"/>
          </a:p>
        </p:txBody>
      </p:sp>
      <p:sp>
        <p:nvSpPr>
          <p:cNvPr id="12" name="Shape 10"/>
          <p:cNvSpPr/>
          <p:nvPr/>
        </p:nvSpPr>
        <p:spPr>
          <a:xfrm>
            <a:off x="4983480" y="1207008"/>
            <a:ext cx="3566160" cy="0"/>
          </a:xfrm>
          <a:prstGeom prst="line">
            <a:avLst/>
          </a:prstGeom>
          <a:noFill/>
          <a:ln w="9525">
            <a:solidFill>
              <a:srgbClr val="C7CDD2"/>
            </a:solidFill>
            <a:prstDash val="solid"/>
          </a:ln>
        </p:spPr>
      </p:sp>
      <p:sp>
        <p:nvSpPr>
          <p:cNvPr id="13" name="Text 11"/>
          <p:cNvSpPr/>
          <p:nvPr/>
        </p:nvSpPr>
        <p:spPr>
          <a:xfrm>
            <a:off x="4251960" y="1280160"/>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Date:</a:t>
            </a:r>
            <a:endParaRPr lang="en-US" sz="1000" dirty="0"/>
          </a:p>
        </p:txBody>
      </p:sp>
      <p:sp>
        <p:nvSpPr>
          <p:cNvPr id="14" name="Shape 12"/>
          <p:cNvSpPr/>
          <p:nvPr/>
        </p:nvSpPr>
        <p:spPr>
          <a:xfrm>
            <a:off x="4983480" y="1463040"/>
            <a:ext cx="3566160" cy="0"/>
          </a:xfrm>
          <a:prstGeom prst="line">
            <a:avLst/>
          </a:prstGeom>
          <a:noFill/>
          <a:ln w="9525">
            <a:solidFill>
              <a:srgbClr val="C7CDD2"/>
            </a:solidFill>
            <a:prstDash val="solid"/>
          </a:ln>
        </p:spPr>
      </p:sp>
      <p:sp>
        <p:nvSpPr>
          <p:cNvPr id="15" name="Text 13"/>
          <p:cNvSpPr/>
          <p:nvPr/>
        </p:nvSpPr>
        <p:spPr>
          <a:xfrm>
            <a:off x="4251960" y="1536192"/>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Period:</a:t>
            </a:r>
            <a:endParaRPr lang="en-US" sz="1000" dirty="0"/>
          </a:p>
        </p:txBody>
      </p:sp>
      <p:sp>
        <p:nvSpPr>
          <p:cNvPr id="16" name="Shape 14"/>
          <p:cNvSpPr/>
          <p:nvPr/>
        </p:nvSpPr>
        <p:spPr>
          <a:xfrm>
            <a:off x="4983480" y="1719072"/>
            <a:ext cx="3566160" cy="0"/>
          </a:xfrm>
          <a:prstGeom prst="line">
            <a:avLst/>
          </a:prstGeom>
          <a:noFill/>
          <a:ln w="9525">
            <a:solidFill>
              <a:srgbClr val="C7CDD2"/>
            </a:solidFill>
            <a:prstDash val="solid"/>
          </a:ln>
        </p:spPr>
      </p:sp>
      <p:sp>
        <p:nvSpPr>
          <p:cNvPr id="17" name="Shape 15"/>
          <p:cNvSpPr/>
          <p:nvPr/>
        </p:nvSpPr>
        <p:spPr>
          <a:xfrm>
            <a:off x="4023360" y="2011680"/>
            <a:ext cx="4800600" cy="1143000"/>
          </a:xfrm>
          <a:prstGeom prst="roundRect">
            <a:avLst>
              <a:gd name="adj" fmla="val 6400"/>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206240" y="2103120"/>
            <a:ext cx="4434840" cy="274320"/>
          </a:xfrm>
          <a:prstGeom prst="rect">
            <a:avLst/>
          </a:prstGeom>
          <a:noFill/>
          <a:ln/>
        </p:spPr>
        <p:txBody>
          <a:bodyPr wrap="square" rtlCol="0" anchor="ctr"/>
          <a:lstStyle/>
          <a:p>
            <a:pPr indent="0" marL="0">
              <a:buNone/>
            </a:pPr>
            <a:r>
              <a:rPr lang="en-US" sz="1100" b="1" dirty="0">
                <a:solidFill>
                  <a:srgbClr val="B0883B"/>
                </a:solidFill>
                <a:latin typeface="Outfit" pitchFamily="34" charset="0"/>
                <a:ea typeface="Outfit" pitchFamily="34" charset="-122"/>
                <a:cs typeface="Outfit" pitchFamily="34" charset="-120"/>
              </a:rPr>
              <a:t>I CAN…  </a:t>
            </a:r>
            <a:pPr indent="0" marL="0">
              <a:buNone/>
            </a:pPr>
            <a:r>
              <a:rPr lang="en-US" sz="900" i="1" dirty="0">
                <a:solidFill>
                  <a:srgbClr val="8A96A3"/>
                </a:solidFill>
                <a:latin typeface="Outfit" pitchFamily="34" charset="0"/>
                <a:ea typeface="Outfit" pitchFamily="34" charset="-122"/>
                <a:cs typeface="Outfit" pitchFamily="34" charset="-120"/>
              </a:rPr>
              <a:t>/ Yo puedo…</a:t>
            </a:r>
            <a:endParaRPr lang="en-US" sz="1100" dirty="0"/>
          </a:p>
        </p:txBody>
      </p:sp>
      <p:sp>
        <p:nvSpPr>
          <p:cNvPr id="19" name="Text 17"/>
          <p:cNvSpPr/>
          <p:nvPr/>
        </p:nvSpPr>
        <p:spPr>
          <a:xfrm>
            <a:off x="4206240" y="2395728"/>
            <a:ext cx="4434840" cy="713232"/>
          </a:xfrm>
          <a:prstGeom prst="rect">
            <a:avLst/>
          </a:prstGeom>
          <a:noFill/>
          <a:ln/>
        </p:spPr>
        <p:txBody>
          <a:bodyPr wrap="square" rtlCol="0" anchor="t"/>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I can find the surface area of a solid by using its net.</a:t>
            </a:r>
            <a:endParaRPr lang="en-US" sz="1100" dirty="0"/>
          </a:p>
        </p:txBody>
      </p:sp>
      <p:sp>
        <p:nvSpPr>
          <p:cNvPr id="20" name="Shape 18"/>
          <p:cNvSpPr/>
          <p:nvPr/>
        </p:nvSpPr>
        <p:spPr>
          <a:xfrm>
            <a:off x="4023360" y="3291840"/>
            <a:ext cx="4800600" cy="1280160"/>
          </a:xfrm>
          <a:prstGeom prst="roundRect">
            <a:avLst>
              <a:gd name="adj" fmla="val 5714"/>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1" name="Text 19"/>
          <p:cNvSpPr/>
          <p:nvPr/>
        </p:nvSpPr>
        <p:spPr>
          <a:xfrm>
            <a:off x="4206240" y="3383280"/>
            <a:ext cx="4434840" cy="274320"/>
          </a:xfrm>
          <a:prstGeom prst="rect">
            <a:avLst/>
          </a:prstGeom>
          <a:noFill/>
          <a:ln/>
        </p:spPr>
        <p:txBody>
          <a:bodyPr wrap="square" rtlCol="0" anchor="ctr"/>
          <a:lstStyle/>
          <a:p>
            <a:pPr indent="0" marL="0">
              <a:buNone/>
            </a:pPr>
            <a:r>
              <a:rPr lang="en-US" sz="1100" b="1" dirty="0">
                <a:solidFill>
                  <a:srgbClr val="B0883B"/>
                </a:solidFill>
                <a:latin typeface="Outfit" pitchFamily="34" charset="0"/>
                <a:ea typeface="Outfit" pitchFamily="34" charset="-122"/>
                <a:cs typeface="Outfit" pitchFamily="34" charset="-120"/>
              </a:rPr>
              <a:t>I WILL EXPLAIN…  </a:t>
            </a:r>
            <a:pPr indent="0" marL="0">
              <a:buNone/>
            </a:pPr>
            <a:r>
              <a:rPr lang="en-US" sz="900" i="1" dirty="0">
                <a:solidFill>
                  <a:srgbClr val="8A96A3"/>
                </a:solidFill>
                <a:latin typeface="Outfit" pitchFamily="34" charset="0"/>
                <a:ea typeface="Outfit" pitchFamily="34" charset="-122"/>
                <a:cs typeface="Outfit" pitchFamily="34" charset="-120"/>
              </a:rPr>
              <a:t>/ Objetivo de lenguaje</a:t>
            </a:r>
            <a:endParaRPr lang="en-US" sz="1100" dirty="0"/>
          </a:p>
        </p:txBody>
      </p:sp>
      <p:sp>
        <p:nvSpPr>
          <p:cNvPr id="22" name="Text 20"/>
          <p:cNvSpPr/>
          <p:nvPr/>
        </p:nvSpPr>
        <p:spPr>
          <a:xfrm>
            <a:off x="4206240" y="3675888"/>
            <a:ext cx="4434840" cy="841248"/>
          </a:xfrm>
          <a:prstGeom prst="rect">
            <a:avLst/>
          </a:prstGeom>
          <a:noFill/>
          <a:ln/>
        </p:spPr>
        <p:txBody>
          <a:bodyPr wrap="square" rtlCol="0" anchor="t"/>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can explain my work using the words surface area, net, face, and two-dimensional.</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Guided Practice / Práctica Guiada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10</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73736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WE DO TOGETHER</a:t>
            </a:r>
            <a:endParaRPr lang="en-US" sz="900" dirty="0"/>
          </a:p>
        </p:txBody>
      </p:sp>
      <p:sp>
        <p:nvSpPr>
          <p:cNvPr id="19" name="Text 17"/>
          <p:cNvSpPr/>
          <p:nvPr/>
        </p:nvSpPr>
        <p:spPr>
          <a:xfrm>
            <a:off x="594360" y="1188720"/>
            <a:ext cx="512064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How do we find the surface area of a box?</a:t>
            </a:r>
            <a:endParaRPr lang="en-US" sz="1200" dirty="0"/>
          </a:p>
        </p:txBody>
      </p:sp>
      <p:sp>
        <p:nvSpPr>
          <p:cNvPr id="20" name="Shape 18"/>
          <p:cNvSpPr/>
          <p:nvPr/>
        </p:nvSpPr>
        <p:spPr>
          <a:xfrm>
            <a:off x="640080" y="1609344"/>
            <a:ext cx="274320" cy="274320"/>
          </a:xfrm>
          <a:prstGeom prst="ellipse">
            <a:avLst/>
          </a:prstGeom>
          <a:solidFill>
            <a:srgbClr val="B0883B"/>
          </a:solidFill>
          <a:ln/>
        </p:spPr>
      </p:sp>
      <p:sp>
        <p:nvSpPr>
          <p:cNvPr id="21" name="Text 19"/>
          <p:cNvSpPr/>
          <p:nvPr/>
        </p:nvSpPr>
        <p:spPr>
          <a:xfrm>
            <a:off x="640080" y="160934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2" name="Text 20"/>
          <p:cNvSpPr/>
          <p:nvPr/>
        </p:nvSpPr>
        <p:spPr>
          <a:xfrm>
            <a:off x="1024128" y="1554480"/>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Now a smaller box: 4 long, 3 wide, 2 tall. How many pairs of faces does it have?</a:t>
            </a:r>
            <a:endParaRPr lang="en-US" sz="1050" dirty="0"/>
          </a:p>
        </p:txBody>
      </p:sp>
      <p:sp>
        <p:nvSpPr>
          <p:cNvPr id="23" name="Shape 21"/>
          <p:cNvSpPr/>
          <p:nvPr/>
        </p:nvSpPr>
        <p:spPr>
          <a:xfrm>
            <a:off x="640080" y="2084832"/>
            <a:ext cx="274320" cy="274320"/>
          </a:xfrm>
          <a:prstGeom prst="ellipse">
            <a:avLst/>
          </a:prstGeom>
          <a:solidFill>
            <a:srgbClr val="B0883B"/>
          </a:solidFill>
          <a:ln/>
        </p:spPr>
      </p:sp>
      <p:sp>
        <p:nvSpPr>
          <p:cNvPr id="24" name="Text 22"/>
          <p:cNvSpPr/>
          <p:nvPr/>
        </p:nvSpPr>
        <p:spPr>
          <a:xfrm>
            <a:off x="640080" y="208483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5" name="Text 23"/>
          <p:cNvSpPr/>
          <p:nvPr/>
        </p:nvSpPr>
        <p:spPr>
          <a:xfrm>
            <a:off x="1024128" y="2029968"/>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Top and bottom: 4 × 3 = 12, times 2 = 24. Front and back: 4 × 2 = 8, times 2 = 16.</a:t>
            </a:r>
            <a:endParaRPr lang="en-US" sz="1050" dirty="0"/>
          </a:p>
        </p:txBody>
      </p:sp>
      <p:sp>
        <p:nvSpPr>
          <p:cNvPr id="26" name="Shape 24"/>
          <p:cNvSpPr/>
          <p:nvPr/>
        </p:nvSpPr>
        <p:spPr>
          <a:xfrm>
            <a:off x="640080" y="2560320"/>
            <a:ext cx="274320" cy="274320"/>
          </a:xfrm>
          <a:prstGeom prst="ellipse">
            <a:avLst/>
          </a:prstGeom>
          <a:solidFill>
            <a:srgbClr val="B0883B"/>
          </a:solidFill>
          <a:ln/>
        </p:spPr>
      </p:sp>
      <p:sp>
        <p:nvSpPr>
          <p:cNvPr id="27" name="Text 25"/>
          <p:cNvSpPr/>
          <p:nvPr/>
        </p:nvSpPr>
        <p:spPr>
          <a:xfrm>
            <a:off x="640080" y="256032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8" name="Text 26"/>
          <p:cNvSpPr/>
          <p:nvPr/>
        </p:nvSpPr>
        <p:spPr>
          <a:xfrm>
            <a:off x="1024128" y="2505456"/>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Left and right: 3 × 2 = 6, times 2 = 12. Now add 24 + 16 + 12. What is the surface area?</a:t>
            </a:r>
            <a:endParaRPr lang="en-US" sz="1050" dirty="0"/>
          </a:p>
        </p:txBody>
      </p:sp>
      <p:sp>
        <p:nvSpPr>
          <p:cNvPr id="29" name="Shape 27"/>
          <p:cNvSpPr/>
          <p:nvPr/>
        </p:nvSpPr>
        <p:spPr>
          <a:xfrm>
            <a:off x="640080" y="3035808"/>
            <a:ext cx="274320" cy="274320"/>
          </a:xfrm>
          <a:prstGeom prst="ellipse">
            <a:avLst/>
          </a:prstGeom>
          <a:solidFill>
            <a:srgbClr val="B0883B"/>
          </a:solidFill>
          <a:ln/>
        </p:spPr>
      </p:sp>
      <p:sp>
        <p:nvSpPr>
          <p:cNvPr id="30" name="Text 28"/>
          <p:cNvSpPr/>
          <p:nvPr/>
        </p:nvSpPr>
        <p:spPr>
          <a:xfrm>
            <a:off x="640080" y="303580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1" name="Text 29"/>
          <p:cNvSpPr/>
          <p:nvPr/>
        </p:nvSpPr>
        <p:spPr>
          <a:xfrm>
            <a:off x="1024128" y="2980944"/>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Yes, SA = 52 in². Remember to use square units.</a:t>
            </a:r>
            <a:endParaRPr lang="en-US" sz="1050" dirty="0"/>
          </a:p>
        </p:txBody>
      </p:sp>
      <p:sp>
        <p:nvSpPr>
          <p:cNvPr id="32" name="Text 30"/>
          <p:cNvSpPr/>
          <p:nvPr/>
        </p:nvSpPr>
        <p:spPr>
          <a:xfrm>
            <a:off x="594360" y="3886200"/>
            <a:ext cx="512064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Your turn — show your work:</a:t>
            </a:r>
            <a:endParaRPr lang="en-US" sz="900" dirty="0"/>
          </a:p>
        </p:txBody>
      </p:sp>
      <p:sp>
        <p:nvSpPr>
          <p:cNvPr id="33" name="Shape 31"/>
          <p:cNvSpPr/>
          <p:nvPr/>
        </p:nvSpPr>
        <p:spPr>
          <a:xfrm>
            <a:off x="640080" y="4297680"/>
            <a:ext cx="5120640" cy="0"/>
          </a:xfrm>
          <a:prstGeom prst="line">
            <a:avLst/>
          </a:prstGeom>
          <a:noFill/>
          <a:ln w="9525">
            <a:solidFill>
              <a:srgbClr val="C7CDD2"/>
            </a:solidFill>
            <a:prstDash val="dash"/>
          </a:ln>
        </p:spPr>
      </p:sp>
      <p:sp>
        <p:nvSpPr>
          <p:cNvPr id="34" name="Shape 32"/>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6" name="Text 34"/>
          <p:cNvSpPr/>
          <p:nvPr/>
        </p:nvSpPr>
        <p:spPr>
          <a:xfrm>
            <a:off x="6217920" y="1097280"/>
            <a:ext cx="2468880" cy="146304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To find how much wrapping paper a time capsule box needs, why is unfolding it into a net more helpful than looking at the 3D box?</a:t>
            </a:r>
            <a:endParaRPr lang="en-US" sz="1000" dirty="0"/>
          </a:p>
        </p:txBody>
      </p:sp>
      <p:sp>
        <p:nvSpPr>
          <p:cNvPr id="37" name="Shape 35"/>
          <p:cNvSpPr/>
          <p:nvPr/>
        </p:nvSpPr>
        <p:spPr>
          <a:xfrm>
            <a:off x="6172200" y="2743200"/>
            <a:ext cx="2514600" cy="1828800"/>
          </a:xfrm>
          <a:prstGeom prst="roundRect">
            <a:avLst>
              <a:gd name="adj" fmla="val 40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Text 36"/>
          <p:cNvSpPr/>
          <p:nvPr/>
        </p:nvSpPr>
        <p:spPr>
          <a:xfrm>
            <a:off x="6309360" y="2834640"/>
            <a:ext cx="2286000" cy="228600"/>
          </a:xfrm>
          <a:prstGeom prst="rect">
            <a:avLst/>
          </a:prstGeom>
          <a:noFill/>
          <a:ln/>
        </p:spPr>
        <p:txBody>
          <a:bodyPr wrap="square" rtlCol="0" anchor="ctr"/>
          <a:lstStyle/>
          <a:p>
            <a:pPr indent="0" marL="0">
              <a:buNone/>
            </a:pPr>
            <a:r>
              <a:rPr lang="en-US" sz="950" b="1" dirty="0">
                <a:solidFill>
                  <a:srgbClr val="B0883B"/>
                </a:solidFill>
                <a:latin typeface="Outfit" pitchFamily="34" charset="0"/>
                <a:ea typeface="Outfit" pitchFamily="34" charset="-122"/>
                <a:cs typeface="Outfit" pitchFamily="34" charset="-120"/>
              </a:rPr>
              <a:t>🔑 Key Idea</a:t>
            </a:r>
            <a:endParaRPr lang="en-US" sz="950" dirty="0"/>
          </a:p>
        </p:txBody>
      </p:sp>
      <p:sp>
        <p:nvSpPr>
          <p:cNvPr id="39" name="Text 37"/>
          <p:cNvSpPr/>
          <p:nvPr/>
        </p:nvSpPr>
        <p:spPr>
          <a:xfrm>
            <a:off x="6309360" y="3108960"/>
            <a:ext cx="2286000" cy="1371600"/>
          </a:xfrm>
          <a:prstGeom prst="rect">
            <a:avLst/>
          </a:prstGeom>
          <a:noFill/>
          <a:ln/>
        </p:spPr>
        <p:txBody>
          <a:bodyPr wrap="square" rtlCol="0" anchor="t"/>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box has 3 pairs of matching faces, so add up all 6 faces to get the surface area.</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Sort It Out / Clasifícalo</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11</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22960"/>
            <a:ext cx="5120640" cy="365760"/>
          </a:xfrm>
          <a:prstGeom prst="rect">
            <a:avLst/>
          </a:prstGeom>
          <a:noFill/>
          <a:ln/>
        </p:spPr>
        <p:txBody>
          <a:bodyPr wrap="square" rtlCol="0" anchor="ctr"/>
          <a:lstStyle/>
          <a:p>
            <a:pPr indent="0" marL="0">
              <a:buNone/>
            </a:pPr>
            <a:r>
              <a:rPr lang="en-US" sz="1050" b="1" dirty="0">
                <a:solidFill>
                  <a:srgbClr val="17324D"/>
                </a:solidFill>
                <a:latin typeface="Outfit" pitchFamily="34" charset="0"/>
                <a:ea typeface="Outfit" pitchFamily="34" charset="-122"/>
                <a:cs typeface="Outfit" pitchFamily="34" charset="-120"/>
              </a:rPr>
              <a:t>Identify each face of the rectangular time capsule box (l = 8 in, w = 5 in, h = 3 in). Find the area of each face pair, then calculate the total surface area.</a:t>
            </a:r>
            <a:endParaRPr lang="en-US" sz="1050" dirty="0"/>
          </a:p>
        </p:txBody>
      </p:sp>
      <p:sp>
        <p:nvSpPr>
          <p:cNvPr id="19" name="Text 17"/>
          <p:cNvSpPr/>
          <p:nvPr/>
        </p:nvSpPr>
        <p:spPr>
          <a:xfrm>
            <a:off x="594360" y="1234440"/>
            <a:ext cx="5120640" cy="219456"/>
          </a:xfrm>
          <a:prstGeom prst="rect">
            <a:avLst/>
          </a:prstGeom>
          <a:noFill/>
          <a:ln/>
        </p:spPr>
        <p:txBody>
          <a:bodyPr wrap="square" rtlCol="0" anchor="ctr"/>
          <a:lstStyle/>
          <a:p>
            <a:pPr indent="0" marL="0">
              <a:buNone/>
            </a:pPr>
            <a:r>
              <a:rPr lang="en-US" sz="850" i="1" dirty="0">
                <a:solidFill>
                  <a:srgbClr val="8A96A3"/>
                </a:solidFill>
                <a:latin typeface="Hanken Grotesk" pitchFamily="34" charset="0"/>
                <a:ea typeface="Hanken Grotesk" pitchFamily="34" charset="-122"/>
                <a:cs typeface="Hanken Grotesk" pitchFamily="34" charset="-120"/>
              </a:rPr>
              <a:t>Card Bank — cut or sort these cards:</a:t>
            </a:r>
            <a:endParaRPr lang="en-US" sz="850" dirty="0"/>
          </a:p>
        </p:txBody>
      </p:sp>
      <p:sp>
        <p:nvSpPr>
          <p:cNvPr id="20" name="Text 18"/>
          <p:cNvSpPr/>
          <p:nvPr/>
        </p:nvSpPr>
        <p:spPr>
          <a:xfrm>
            <a:off x="59436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1</a:t>
            </a:r>
            <a:endParaRPr lang="en-US" sz="900" dirty="0"/>
          </a:p>
        </p:txBody>
      </p:sp>
      <p:sp>
        <p:nvSpPr>
          <p:cNvPr id="21" name="Text 19"/>
          <p:cNvSpPr/>
          <p:nvPr/>
        </p:nvSpPr>
        <p:spPr>
          <a:xfrm>
            <a:off x="236220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2</a:t>
            </a:r>
            <a:endParaRPr lang="en-US" sz="900" dirty="0"/>
          </a:p>
        </p:txBody>
      </p:sp>
      <p:sp>
        <p:nvSpPr>
          <p:cNvPr id="22" name="Text 20"/>
          <p:cNvSpPr/>
          <p:nvPr/>
        </p:nvSpPr>
        <p:spPr>
          <a:xfrm>
            <a:off x="413004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3</a:t>
            </a:r>
            <a:endParaRPr lang="en-US" sz="900" dirty="0"/>
          </a:p>
        </p:txBody>
      </p:sp>
      <p:sp>
        <p:nvSpPr>
          <p:cNvPr id="23" name="Text 21"/>
          <p:cNvSpPr/>
          <p:nvPr/>
        </p:nvSpPr>
        <p:spPr>
          <a:xfrm>
            <a:off x="59436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4</a:t>
            </a:r>
            <a:endParaRPr lang="en-US" sz="900" dirty="0"/>
          </a:p>
        </p:txBody>
      </p:sp>
      <p:sp>
        <p:nvSpPr>
          <p:cNvPr id="24" name="Shape 22"/>
          <p:cNvSpPr/>
          <p:nvPr/>
        </p:nvSpPr>
        <p:spPr>
          <a:xfrm>
            <a:off x="594360" y="2560320"/>
            <a:ext cx="2514600" cy="1965960"/>
          </a:xfrm>
          <a:prstGeom prst="roundRect">
            <a:avLst>
              <a:gd name="adj" fmla="val 2326"/>
            </a:avLst>
          </a:prstGeom>
          <a:solidFill>
            <a:srgbClr val="FFFFFF"/>
          </a:solidFill>
          <a:ln w="12700">
            <a:solidFill>
              <a:srgbClr val="B0883B"/>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594360" y="2560320"/>
            <a:ext cx="2514600" cy="292608"/>
          </a:xfrm>
          <a:prstGeom prst="rect">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A</a:t>
            </a:r>
            <a:endParaRPr lang="en-US" sz="950" dirty="0"/>
          </a:p>
        </p:txBody>
      </p:sp>
      <p:sp>
        <p:nvSpPr>
          <p:cNvPr id="26" name="Shape 24"/>
          <p:cNvSpPr/>
          <p:nvPr/>
        </p:nvSpPr>
        <p:spPr>
          <a:xfrm>
            <a:off x="3246120" y="2560320"/>
            <a:ext cx="2514600" cy="1965960"/>
          </a:xfrm>
          <a:prstGeom prst="roundRect">
            <a:avLst>
              <a:gd name="adj" fmla="val 2326"/>
            </a:avLst>
          </a:prstGeom>
          <a:solidFill>
            <a:srgbClr val="FFFFFF"/>
          </a:solidFill>
          <a:ln w="12700">
            <a:solidFill>
              <a:srgbClr val="B0883B"/>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3246120" y="2560320"/>
            <a:ext cx="2514600" cy="292608"/>
          </a:xfrm>
          <a:prstGeom prst="rect">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B</a:t>
            </a:r>
            <a:endParaRPr lang="en-US" sz="950" dirty="0"/>
          </a:p>
        </p:txBody>
      </p:sp>
      <p:sp>
        <p:nvSpPr>
          <p:cNvPr id="28" name="Shape 26"/>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0" name="Text 28"/>
          <p:cNvSpPr/>
          <p:nvPr/>
        </p:nvSpPr>
        <p:spPr>
          <a:xfrm>
            <a:off x="6217920" y="1097280"/>
            <a:ext cx="2468880" cy="137160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For the box l = 8, w = 5, h = 3, you found three face pairs. How did you use the net to organize the faces into pairs, and which pair had the largest area?</a:t>
            </a:r>
            <a:endParaRPr lang="en-US" sz="1000" dirty="0"/>
          </a:p>
        </p:txBody>
      </p:sp>
      <p:sp>
        <p:nvSpPr>
          <p:cNvPr id="31" name="Shape 29"/>
          <p:cNvSpPr/>
          <p:nvPr/>
        </p:nvSpPr>
        <p:spPr>
          <a:xfrm>
            <a:off x="6217920" y="2743200"/>
            <a:ext cx="2423160" cy="0"/>
          </a:xfrm>
          <a:prstGeom prst="line">
            <a:avLst/>
          </a:prstGeom>
          <a:noFill/>
          <a:ln w="9525">
            <a:solidFill>
              <a:srgbClr val="C7CDD2"/>
            </a:solidFill>
            <a:prstDash val="dash"/>
          </a:ln>
        </p:spPr>
      </p:sp>
      <p:sp>
        <p:nvSpPr>
          <p:cNvPr id="32" name="Shape 30"/>
          <p:cNvSpPr/>
          <p:nvPr/>
        </p:nvSpPr>
        <p:spPr>
          <a:xfrm>
            <a:off x="6217920" y="3072384"/>
            <a:ext cx="2423160" cy="0"/>
          </a:xfrm>
          <a:prstGeom prst="line">
            <a:avLst/>
          </a:prstGeom>
          <a:noFill/>
          <a:ln w="9525">
            <a:solidFill>
              <a:srgbClr val="C7CDD2"/>
            </a:solidFill>
            <a:prstDash val="dash"/>
          </a:ln>
        </p:spPr>
      </p:sp>
      <p:sp>
        <p:nvSpPr>
          <p:cNvPr id="33" name="Shape 31"/>
          <p:cNvSpPr/>
          <p:nvPr/>
        </p:nvSpPr>
        <p:spPr>
          <a:xfrm>
            <a:off x="6217920" y="3401568"/>
            <a:ext cx="2423160" cy="0"/>
          </a:xfrm>
          <a:prstGeom prst="line">
            <a:avLst/>
          </a:prstGeom>
          <a:noFill/>
          <a:ln w="9525">
            <a:solidFill>
              <a:srgbClr val="C7CDD2"/>
            </a:solidFill>
            <a:prstDash val="dash"/>
          </a:ln>
        </p:spPr>
      </p:sp>
      <p:sp>
        <p:nvSpPr>
          <p:cNvPr id="34" name="Shape 32"/>
          <p:cNvSpPr/>
          <p:nvPr/>
        </p:nvSpPr>
        <p:spPr>
          <a:xfrm>
            <a:off x="6217920" y="3730752"/>
            <a:ext cx="2423160" cy="0"/>
          </a:xfrm>
          <a:prstGeom prst="line">
            <a:avLst/>
          </a:prstGeom>
          <a:noFill/>
          <a:ln w="9525">
            <a:solidFill>
              <a:srgbClr val="C7CDD2"/>
            </a:solidFill>
            <a:prstDash val="dash"/>
          </a:ln>
        </p:spPr>
      </p:sp>
      <p:sp>
        <p:nvSpPr>
          <p:cNvPr id="35" name="Shape 33"/>
          <p:cNvSpPr/>
          <p:nvPr/>
        </p:nvSpPr>
        <p:spPr>
          <a:xfrm>
            <a:off x="6217920" y="4059936"/>
            <a:ext cx="2423160" cy="0"/>
          </a:xfrm>
          <a:prstGeom prst="line">
            <a:avLst/>
          </a:prstGeom>
          <a:noFill/>
          <a:ln w="9525">
            <a:solidFill>
              <a:srgbClr val="C7CDD2"/>
            </a:solidFill>
            <a:prstDash val="dash"/>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Error Analysis / Análisis de Errores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12</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554480" cy="274320"/>
          </a:xfrm>
          <a:prstGeom prst="rect">
            <a:avLst>
              <a:gd name="adj" fmla="val 50000"/>
            </a:avLst>
          </a:prstGeom>
          <a:solidFill>
            <a:srgbClr val="C0392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FIND THE ERROR</a:t>
            </a:r>
            <a:endParaRPr lang="en-US" sz="900" dirty="0"/>
          </a:p>
        </p:txBody>
      </p:sp>
      <p:sp>
        <p:nvSpPr>
          <p:cNvPr id="19" name="Text 17"/>
          <p:cNvSpPr/>
          <p:nvPr/>
        </p:nvSpPr>
        <p:spPr>
          <a:xfrm>
            <a:off x="2286000" y="841248"/>
            <a:ext cx="338328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Find the Surface Area Error</a:t>
            </a:r>
            <a:endParaRPr lang="en-US" sz="1100" dirty="0"/>
          </a:p>
        </p:txBody>
      </p:sp>
      <p:sp>
        <p:nvSpPr>
          <p:cNvPr id="20" name="Text 18"/>
          <p:cNvSpPr/>
          <p:nvPr/>
        </p:nvSpPr>
        <p:spPr>
          <a:xfrm>
            <a:off x="594360" y="1188720"/>
            <a:ext cx="5120640" cy="365760"/>
          </a:xfrm>
          <a:prstGeom prst="rect">
            <a:avLst/>
          </a:prstGeom>
          <a:noFill/>
          <a:ln/>
        </p:spPr>
        <p:txBody>
          <a:bodyPr wrap="square" rtlCol="0" anchor="ctr"/>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classmate turned in the work below. One step has a mistake — find it, name it, fix it.</a:t>
            </a:r>
            <a:endParaRPr lang="en-US" sz="950" dirty="0"/>
          </a:p>
        </p:txBody>
      </p:sp>
      <p:sp>
        <p:nvSpPr>
          <p:cNvPr id="21" name="Shape 19"/>
          <p:cNvSpPr/>
          <p:nvPr/>
        </p:nvSpPr>
        <p:spPr>
          <a:xfrm>
            <a:off x="594360" y="1627632"/>
            <a:ext cx="5166360" cy="1901952"/>
          </a:xfrm>
          <a:prstGeom prst="roundRect">
            <a:avLst>
              <a:gd name="adj" fmla="val 2404"/>
            </a:avLst>
          </a:prstGeom>
          <a:solidFill>
            <a:srgbClr val="F4F1E8"/>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2" name="Text 20"/>
          <p:cNvSpPr/>
          <p:nvPr/>
        </p:nvSpPr>
        <p:spPr>
          <a:xfrm>
            <a:off x="713232" y="1691640"/>
            <a:ext cx="4937760" cy="219456"/>
          </a:xfrm>
          <a:prstGeom prst="rect">
            <a:avLst/>
          </a:prstGeom>
          <a:noFill/>
          <a:ln/>
        </p:spPr>
        <p:txBody>
          <a:bodyPr wrap="square" rtlCol="0" anchor="ctr"/>
          <a:lstStyle/>
          <a:p>
            <a:pPr indent="0" marL="0">
              <a:buNone/>
            </a:pPr>
            <a:r>
              <a:rPr lang="en-US" sz="800" i="1" dirty="0">
                <a:solidFill>
                  <a:srgbClr val="8A96A3"/>
                </a:solidFill>
                <a:latin typeface="Hanken Grotesk" pitchFamily="34" charset="0"/>
                <a:ea typeface="Hanken Grotesk" pitchFamily="34" charset="-122"/>
                <a:cs typeface="Hanken Grotesk" pitchFamily="34" charset="-120"/>
              </a:rPr>
              <a:t>Student's work (contains an error):</a:t>
            </a:r>
            <a:endParaRPr lang="en-US" sz="800" dirty="0"/>
          </a:p>
        </p:txBody>
      </p:sp>
      <p:sp>
        <p:nvSpPr>
          <p:cNvPr id="23" name="Text 21"/>
          <p:cNvSpPr/>
          <p:nvPr/>
        </p:nvSpPr>
        <p:spPr>
          <a:xfrm>
            <a:off x="777240" y="1938528"/>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1. </a:t>
            </a:r>
            <a:pPr indent="0" marL="0">
              <a:buNone/>
            </a:pPr>
            <a:r>
              <a:rPr lang="en-US" sz="950" b="1" dirty="0">
                <a:solidFill>
                  <a:srgbClr val="17324D"/>
                </a:solidFill>
                <a:latin typeface="Hanken Grotesk" pitchFamily="34" charset="0"/>
                <a:ea typeface="Hanken Grotesk" pitchFamily="34" charset="-122"/>
                <a:cs typeface="Hanken Grotesk" pitchFamily="34" charset="-120"/>
              </a:rPr>
              <a:t>Dimensions:  </a:t>
            </a:r>
            <a:pPr indent="0" marL="0">
              <a:buNone/>
            </a:pPr>
            <a:r>
              <a:rPr lang="en-US" sz="950" b="1" dirty="0">
                <a:solidFill>
                  <a:srgbClr val="24323F"/>
                </a:solidFill>
                <a:latin typeface="Courier New" pitchFamily="34" charset="0"/>
                <a:ea typeface="Courier New" pitchFamily="34" charset="-122"/>
                <a:cs typeface="Courier New" pitchFamily="34" charset="-120"/>
              </a:rPr>
              <a:t>l = 10 in, w = 4 in, h = 3 in</a:t>
            </a:r>
            <a:endParaRPr lang="en-US" sz="950" dirty="0"/>
          </a:p>
        </p:txBody>
      </p:sp>
      <p:sp>
        <p:nvSpPr>
          <p:cNvPr id="24" name="Text 22"/>
          <p:cNvSpPr/>
          <p:nvPr/>
        </p:nvSpPr>
        <p:spPr>
          <a:xfrm>
            <a:off x="777240" y="2322576"/>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2. </a:t>
            </a:r>
            <a:pPr indent="0" marL="0">
              <a:buNone/>
            </a:pPr>
            <a:r>
              <a:rPr lang="en-US" sz="950" b="1" dirty="0">
                <a:solidFill>
                  <a:srgbClr val="17324D"/>
                </a:solidFill>
                <a:latin typeface="Hanken Grotesk" pitchFamily="34" charset="0"/>
                <a:ea typeface="Hanken Grotesk" pitchFamily="34" charset="-122"/>
                <a:cs typeface="Hanken Grotesk" pitchFamily="34" charset="-120"/>
              </a:rPr>
              <a:t>Formula:  </a:t>
            </a:r>
            <a:pPr indent="0" marL="0">
              <a:buNone/>
            </a:pPr>
            <a:r>
              <a:rPr lang="en-US" sz="950" b="1" dirty="0">
                <a:solidFill>
                  <a:srgbClr val="24323F"/>
                </a:solidFill>
                <a:latin typeface="Courier New" pitchFamily="34" charset="0"/>
                <a:ea typeface="Courier New" pitchFamily="34" charset="-122"/>
                <a:cs typeface="Courier New" pitchFamily="34" charset="-120"/>
              </a:rPr>
              <a:t>SA = 2lw + 2lh + 2wh</a:t>
            </a:r>
            <a:endParaRPr lang="en-US" sz="950" dirty="0"/>
          </a:p>
        </p:txBody>
      </p:sp>
      <p:sp>
        <p:nvSpPr>
          <p:cNvPr id="25" name="Text 23"/>
          <p:cNvSpPr/>
          <p:nvPr/>
        </p:nvSpPr>
        <p:spPr>
          <a:xfrm>
            <a:off x="777240" y="2706624"/>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3. </a:t>
            </a:r>
            <a:pPr indent="0" marL="0">
              <a:buNone/>
            </a:pPr>
            <a:r>
              <a:rPr lang="en-US" sz="950" b="1" dirty="0">
                <a:solidFill>
                  <a:srgbClr val="17324D"/>
                </a:solidFill>
                <a:latin typeface="Hanken Grotesk" pitchFamily="34" charset="0"/>
                <a:ea typeface="Hanken Grotesk" pitchFamily="34" charset="-122"/>
                <a:cs typeface="Hanken Grotesk" pitchFamily="34" charset="-120"/>
              </a:rPr>
              <a:t>Calculate:  </a:t>
            </a:r>
            <a:pPr indent="0" marL="0">
              <a:buNone/>
            </a:pPr>
            <a:r>
              <a:rPr lang="en-US" sz="950" b="1" dirty="0">
                <a:solidFill>
                  <a:srgbClr val="24323F"/>
                </a:solidFill>
                <a:latin typeface="Courier New" pitchFamily="34" charset="0"/>
                <a:ea typeface="Courier New" pitchFamily="34" charset="-122"/>
                <a:cs typeface="Courier New" pitchFamily="34" charset="-120"/>
              </a:rPr>
              <a:t>SA = 2(10×4) + 2(10×3) + (4×3) = 80 + 60 + 12 = 152 in²</a:t>
            </a:r>
            <a:endParaRPr lang="en-US" sz="950" dirty="0"/>
          </a:p>
        </p:txBody>
      </p:sp>
      <p:sp>
        <p:nvSpPr>
          <p:cNvPr id="26" name="Text 24"/>
          <p:cNvSpPr/>
          <p:nvPr/>
        </p:nvSpPr>
        <p:spPr>
          <a:xfrm>
            <a:off x="777240" y="3090672"/>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4. </a:t>
            </a:r>
            <a:pPr indent="0" marL="0">
              <a:buNone/>
            </a:pPr>
            <a:r>
              <a:rPr lang="en-US" sz="950" b="1" dirty="0">
                <a:solidFill>
                  <a:srgbClr val="17324D"/>
                </a:solidFill>
                <a:latin typeface="Hanken Grotesk" pitchFamily="34" charset="0"/>
                <a:ea typeface="Hanken Grotesk" pitchFamily="34" charset="-122"/>
                <a:cs typeface="Hanken Grotesk" pitchFamily="34" charset="-120"/>
              </a:rPr>
              <a:t>Answer:  </a:t>
            </a:r>
            <a:pPr indent="0" marL="0">
              <a:buNone/>
            </a:pPr>
            <a:r>
              <a:rPr lang="en-US" sz="950" b="1" dirty="0">
                <a:solidFill>
                  <a:srgbClr val="24323F"/>
                </a:solidFill>
                <a:latin typeface="Courier New" pitchFamily="34" charset="0"/>
                <a:ea typeface="Courier New" pitchFamily="34" charset="-122"/>
                <a:cs typeface="Courier New" pitchFamily="34" charset="-120"/>
              </a:rPr>
              <a:t>Surface Area = 152 in²</a:t>
            </a:r>
            <a:endParaRPr lang="en-US" sz="950" dirty="0"/>
          </a:p>
        </p:txBody>
      </p:sp>
      <p:sp>
        <p:nvSpPr>
          <p:cNvPr id="27" name="Text 25"/>
          <p:cNvSpPr/>
          <p:nvPr/>
        </p:nvSpPr>
        <p:spPr>
          <a:xfrm>
            <a:off x="594360" y="3666744"/>
            <a:ext cx="5120640" cy="22860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Which step has the error? Circle it above.</a:t>
            </a:r>
            <a:endParaRPr lang="en-US" sz="900" dirty="0"/>
          </a:p>
        </p:txBody>
      </p:sp>
      <p:sp>
        <p:nvSpPr>
          <p:cNvPr id="28" name="Shape 26"/>
          <p:cNvSpPr/>
          <p:nvPr/>
        </p:nvSpPr>
        <p:spPr>
          <a:xfrm>
            <a:off x="6035040" y="685800"/>
            <a:ext cx="2788920" cy="4023360"/>
          </a:xfrm>
          <a:prstGeom prst="roundRect">
            <a:avLst>
              <a:gd name="adj" fmla="val 2623"/>
            </a:avLst>
          </a:prstGeom>
          <a:solidFill>
            <a:srgbClr val="FCE6DE"/>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C0392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Explain &amp; Fix</a:t>
            </a:r>
            <a:endParaRPr lang="en-US" sz="1000" dirty="0"/>
          </a:p>
        </p:txBody>
      </p:sp>
      <p:sp>
        <p:nvSpPr>
          <p:cNvPr id="30" name="Text 28"/>
          <p:cNvSpPr/>
          <p:nvPr/>
        </p:nvSpPr>
        <p:spPr>
          <a:xfrm>
            <a:off x="6217920" y="1097280"/>
            <a:ext cx="2468880" cy="50292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mistake was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 because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a:t>
            </a:r>
            <a:endParaRPr lang="en-US" sz="1000" dirty="0"/>
          </a:p>
        </p:txBody>
      </p:sp>
      <p:sp>
        <p:nvSpPr>
          <p:cNvPr id="31" name="Shape 29"/>
          <p:cNvSpPr/>
          <p:nvPr/>
        </p:nvSpPr>
        <p:spPr>
          <a:xfrm>
            <a:off x="6217920" y="1783080"/>
            <a:ext cx="2423160" cy="0"/>
          </a:xfrm>
          <a:prstGeom prst="line">
            <a:avLst/>
          </a:prstGeom>
          <a:noFill/>
          <a:ln w="9525">
            <a:solidFill>
              <a:srgbClr val="C7CDD2"/>
            </a:solidFill>
            <a:prstDash val="dash"/>
          </a:ln>
        </p:spPr>
      </p:sp>
      <p:sp>
        <p:nvSpPr>
          <p:cNvPr id="32" name="Shape 30"/>
          <p:cNvSpPr/>
          <p:nvPr/>
        </p:nvSpPr>
        <p:spPr>
          <a:xfrm>
            <a:off x="6217920" y="2075688"/>
            <a:ext cx="2423160" cy="0"/>
          </a:xfrm>
          <a:prstGeom prst="line">
            <a:avLst/>
          </a:prstGeom>
          <a:noFill/>
          <a:ln w="9525">
            <a:solidFill>
              <a:srgbClr val="C7CDD2"/>
            </a:solidFill>
            <a:prstDash val="dash"/>
          </a:ln>
        </p:spPr>
      </p:sp>
      <p:sp>
        <p:nvSpPr>
          <p:cNvPr id="33" name="Shape 31"/>
          <p:cNvSpPr/>
          <p:nvPr/>
        </p:nvSpPr>
        <p:spPr>
          <a:xfrm>
            <a:off x="6217920" y="2368296"/>
            <a:ext cx="2423160" cy="0"/>
          </a:xfrm>
          <a:prstGeom prst="line">
            <a:avLst/>
          </a:prstGeom>
          <a:noFill/>
          <a:ln w="9525">
            <a:solidFill>
              <a:srgbClr val="C7CDD2"/>
            </a:solidFill>
            <a:prstDash val="dash"/>
          </a:ln>
        </p:spPr>
      </p:sp>
      <p:sp>
        <p:nvSpPr>
          <p:cNvPr id="34" name="Text 32"/>
          <p:cNvSpPr/>
          <p:nvPr/>
        </p:nvSpPr>
        <p:spPr>
          <a:xfrm>
            <a:off x="6217920" y="2788920"/>
            <a:ext cx="2468880" cy="27432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Fix it — rewrite the step correctly:</a:t>
            </a:r>
            <a:endParaRPr lang="en-US" sz="900" dirty="0"/>
          </a:p>
        </p:txBody>
      </p:sp>
      <p:sp>
        <p:nvSpPr>
          <p:cNvPr id="35" name="Shape 33"/>
          <p:cNvSpPr/>
          <p:nvPr/>
        </p:nvSpPr>
        <p:spPr>
          <a:xfrm>
            <a:off x="6217920" y="3246120"/>
            <a:ext cx="2423160" cy="0"/>
          </a:xfrm>
          <a:prstGeom prst="line">
            <a:avLst/>
          </a:prstGeom>
          <a:noFill/>
          <a:ln w="9525">
            <a:solidFill>
              <a:srgbClr val="C7CDD2"/>
            </a:solidFill>
            <a:prstDash val="dash"/>
          </a:ln>
        </p:spPr>
      </p:sp>
      <p:sp>
        <p:nvSpPr>
          <p:cNvPr id="36" name="Shape 34"/>
          <p:cNvSpPr/>
          <p:nvPr/>
        </p:nvSpPr>
        <p:spPr>
          <a:xfrm>
            <a:off x="6217920" y="3538728"/>
            <a:ext cx="2423160" cy="0"/>
          </a:xfrm>
          <a:prstGeom prst="line">
            <a:avLst/>
          </a:prstGeom>
          <a:noFill/>
          <a:ln w="9525">
            <a:solidFill>
              <a:srgbClr val="C7CDD2"/>
            </a:solidFill>
            <a:prstDash val="dash"/>
          </a:ln>
        </p:spPr>
      </p:sp>
      <p:sp>
        <p:nvSpPr>
          <p:cNvPr id="37" name="Shape 35"/>
          <p:cNvSpPr/>
          <p:nvPr/>
        </p:nvSpPr>
        <p:spPr>
          <a:xfrm>
            <a:off x="6217920" y="3831336"/>
            <a:ext cx="2423160" cy="0"/>
          </a:xfrm>
          <a:prstGeom prst="line">
            <a:avLst/>
          </a:prstGeom>
          <a:noFill/>
          <a:ln w="9525">
            <a:solidFill>
              <a:srgbClr val="C7CDD2"/>
            </a:solidFill>
            <a:prstDash val="dash"/>
          </a:ln>
        </p:spPr>
      </p:sp>
      <p:sp>
        <p:nvSpPr>
          <p:cNvPr id="38" name="Shape 36"/>
          <p:cNvSpPr/>
          <p:nvPr/>
        </p:nvSpPr>
        <p:spPr>
          <a:xfrm>
            <a:off x="6217920" y="4123944"/>
            <a:ext cx="2423160" cy="0"/>
          </a:xfrm>
          <a:prstGeom prst="line">
            <a:avLst/>
          </a:prstGeom>
          <a:noFill/>
          <a:ln w="9525">
            <a:solidFill>
              <a:srgbClr val="C7CDD2"/>
            </a:solidFill>
            <a:prstDash val="dash"/>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Two-Column Notes / Notas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13</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92608"/>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Steps / Pasos</a:t>
            </a:r>
            <a:endParaRPr lang="en-US" sz="1000" dirty="0"/>
          </a:p>
        </p:txBody>
      </p:sp>
      <p:sp>
        <p:nvSpPr>
          <p:cNvPr id="19" name="Shape 17"/>
          <p:cNvSpPr/>
          <p:nvPr/>
        </p:nvSpPr>
        <p:spPr>
          <a:xfrm>
            <a:off x="594360" y="1243584"/>
            <a:ext cx="274320" cy="274320"/>
          </a:xfrm>
          <a:prstGeom prst="ellipse">
            <a:avLst/>
          </a:prstGeom>
          <a:solidFill>
            <a:srgbClr val="B0883B"/>
          </a:solidFill>
          <a:ln/>
        </p:spPr>
      </p:sp>
      <p:sp>
        <p:nvSpPr>
          <p:cNvPr id="20" name="Text 18"/>
          <p:cNvSpPr/>
          <p:nvPr/>
        </p:nvSpPr>
        <p:spPr>
          <a:xfrm>
            <a:off x="594360" y="124358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1" name="Text 19"/>
          <p:cNvSpPr/>
          <p:nvPr/>
        </p:nvSpPr>
        <p:spPr>
          <a:xfrm>
            <a:off x="978408" y="1188720"/>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My box is 8 long, 5 wide, and 3 tall. I unfold it into a net and see 3 pairs of faces.</a:t>
            </a:r>
            <a:endParaRPr lang="en-US" sz="1050" dirty="0"/>
          </a:p>
        </p:txBody>
      </p:sp>
      <p:sp>
        <p:nvSpPr>
          <p:cNvPr id="22" name="Shape 20"/>
          <p:cNvSpPr/>
          <p:nvPr/>
        </p:nvSpPr>
        <p:spPr>
          <a:xfrm>
            <a:off x="594360" y="1719072"/>
            <a:ext cx="274320" cy="274320"/>
          </a:xfrm>
          <a:prstGeom prst="ellipse">
            <a:avLst/>
          </a:prstGeom>
          <a:solidFill>
            <a:srgbClr val="B0883B"/>
          </a:solidFill>
          <a:ln/>
        </p:spPr>
      </p:sp>
      <p:sp>
        <p:nvSpPr>
          <p:cNvPr id="23" name="Text 21"/>
          <p:cNvSpPr/>
          <p:nvPr/>
        </p:nvSpPr>
        <p:spPr>
          <a:xfrm>
            <a:off x="594360" y="171907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4" name="Text 22"/>
          <p:cNvSpPr/>
          <p:nvPr/>
        </p:nvSpPr>
        <p:spPr>
          <a:xfrm>
            <a:off x="978408" y="1664208"/>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Top and bottom: each is 8 × 5 = 40, and there are 2 of them, so 2 × 40 = 80.</a:t>
            </a:r>
            <a:endParaRPr lang="en-US" sz="1050" dirty="0"/>
          </a:p>
        </p:txBody>
      </p:sp>
      <p:sp>
        <p:nvSpPr>
          <p:cNvPr id="25" name="Shape 23"/>
          <p:cNvSpPr/>
          <p:nvPr/>
        </p:nvSpPr>
        <p:spPr>
          <a:xfrm>
            <a:off x="594360" y="2194560"/>
            <a:ext cx="274320" cy="274320"/>
          </a:xfrm>
          <a:prstGeom prst="ellipse">
            <a:avLst/>
          </a:prstGeom>
          <a:solidFill>
            <a:srgbClr val="B0883B"/>
          </a:solidFill>
          <a:ln/>
        </p:spPr>
      </p:sp>
      <p:sp>
        <p:nvSpPr>
          <p:cNvPr id="26" name="Text 24"/>
          <p:cNvSpPr/>
          <p:nvPr/>
        </p:nvSpPr>
        <p:spPr>
          <a:xfrm>
            <a:off x="594360" y="219456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7" name="Text 25"/>
          <p:cNvSpPr/>
          <p:nvPr/>
        </p:nvSpPr>
        <p:spPr>
          <a:xfrm>
            <a:off x="978408" y="2139696"/>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Front and back: each is 8 × 3 = 24, so 2 × 24 = 48.</a:t>
            </a:r>
            <a:endParaRPr lang="en-US" sz="1050" dirty="0"/>
          </a:p>
        </p:txBody>
      </p:sp>
      <p:sp>
        <p:nvSpPr>
          <p:cNvPr id="28" name="Shape 26"/>
          <p:cNvSpPr/>
          <p:nvPr/>
        </p:nvSpPr>
        <p:spPr>
          <a:xfrm>
            <a:off x="594360" y="2670048"/>
            <a:ext cx="274320" cy="274320"/>
          </a:xfrm>
          <a:prstGeom prst="ellipse">
            <a:avLst/>
          </a:prstGeom>
          <a:solidFill>
            <a:srgbClr val="B0883B"/>
          </a:solidFill>
          <a:ln/>
        </p:spPr>
      </p:sp>
      <p:sp>
        <p:nvSpPr>
          <p:cNvPr id="29" name="Text 27"/>
          <p:cNvSpPr/>
          <p:nvPr/>
        </p:nvSpPr>
        <p:spPr>
          <a:xfrm>
            <a:off x="594360" y="267004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0" name="Text 28"/>
          <p:cNvSpPr/>
          <p:nvPr/>
        </p:nvSpPr>
        <p:spPr>
          <a:xfrm>
            <a:off x="978408" y="2615184"/>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Left and right: each is 5 × 3 = 15, so 2 × 15 = 30.</a:t>
            </a:r>
            <a:endParaRPr lang="en-US" sz="1050" dirty="0"/>
          </a:p>
        </p:txBody>
      </p:sp>
      <p:sp>
        <p:nvSpPr>
          <p:cNvPr id="31" name="Shape 29"/>
          <p:cNvSpPr/>
          <p:nvPr/>
        </p:nvSpPr>
        <p:spPr>
          <a:xfrm>
            <a:off x="594360" y="3145536"/>
            <a:ext cx="274320" cy="274320"/>
          </a:xfrm>
          <a:prstGeom prst="ellipse">
            <a:avLst/>
          </a:prstGeom>
          <a:solidFill>
            <a:srgbClr val="B0883B"/>
          </a:solidFill>
          <a:ln/>
        </p:spPr>
      </p:sp>
      <p:sp>
        <p:nvSpPr>
          <p:cNvPr id="32" name="Text 30"/>
          <p:cNvSpPr/>
          <p:nvPr/>
        </p:nvSpPr>
        <p:spPr>
          <a:xfrm>
            <a:off x="594360" y="3145536"/>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5</a:t>
            </a:r>
            <a:endParaRPr lang="en-US" sz="1100" dirty="0"/>
          </a:p>
        </p:txBody>
      </p:sp>
      <p:sp>
        <p:nvSpPr>
          <p:cNvPr id="33" name="Text 31"/>
          <p:cNvSpPr/>
          <p:nvPr/>
        </p:nvSpPr>
        <p:spPr>
          <a:xfrm>
            <a:off x="978408" y="3090672"/>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add all the pairs: 80 + 48 + 30 = 158. The surface area is 158 in².</a:t>
            </a:r>
            <a:endParaRPr lang="en-US" sz="1050" dirty="0"/>
          </a:p>
        </p:txBody>
      </p:sp>
      <p:sp>
        <p:nvSpPr>
          <p:cNvPr id="34" name="Shape 32"/>
          <p:cNvSpPr/>
          <p:nvPr/>
        </p:nvSpPr>
        <p:spPr>
          <a:xfrm>
            <a:off x="4709160" y="685800"/>
            <a:ext cx="411480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4709160" y="685800"/>
            <a:ext cx="4114800" cy="292608"/>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My Example / Mi Ejemplo</a:t>
            </a:r>
            <a:endParaRPr lang="en-US" sz="1000" dirty="0"/>
          </a:p>
        </p:txBody>
      </p:sp>
      <p:sp>
        <p:nvSpPr>
          <p:cNvPr id="36" name="Text 34"/>
          <p:cNvSpPr/>
          <p:nvPr/>
        </p:nvSpPr>
        <p:spPr>
          <a:xfrm>
            <a:off x="4892040" y="1143000"/>
            <a:ext cx="3749040" cy="36576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Work one problem here, matching each step on the left:</a:t>
            </a:r>
            <a:endParaRPr lang="en-US" sz="950" dirty="0"/>
          </a:p>
        </p:txBody>
      </p:sp>
      <p:sp>
        <p:nvSpPr>
          <p:cNvPr id="37" name="Shape 35"/>
          <p:cNvSpPr/>
          <p:nvPr/>
        </p:nvSpPr>
        <p:spPr>
          <a:xfrm>
            <a:off x="4892040" y="1783080"/>
            <a:ext cx="3749040" cy="0"/>
          </a:xfrm>
          <a:prstGeom prst="line">
            <a:avLst/>
          </a:prstGeom>
          <a:noFill/>
          <a:ln w="9525">
            <a:solidFill>
              <a:srgbClr val="C7CDD2"/>
            </a:solidFill>
            <a:prstDash val="dash"/>
          </a:ln>
        </p:spPr>
      </p:sp>
      <p:sp>
        <p:nvSpPr>
          <p:cNvPr id="38" name="Shape 36"/>
          <p:cNvSpPr/>
          <p:nvPr/>
        </p:nvSpPr>
        <p:spPr>
          <a:xfrm>
            <a:off x="4892040" y="2112264"/>
            <a:ext cx="3749040" cy="0"/>
          </a:xfrm>
          <a:prstGeom prst="line">
            <a:avLst/>
          </a:prstGeom>
          <a:noFill/>
          <a:ln w="9525">
            <a:solidFill>
              <a:srgbClr val="C7CDD2"/>
            </a:solidFill>
            <a:prstDash val="dash"/>
          </a:ln>
        </p:spPr>
      </p:sp>
      <p:sp>
        <p:nvSpPr>
          <p:cNvPr id="39" name="Shape 37"/>
          <p:cNvSpPr/>
          <p:nvPr/>
        </p:nvSpPr>
        <p:spPr>
          <a:xfrm>
            <a:off x="4892040" y="2441448"/>
            <a:ext cx="3749040" cy="0"/>
          </a:xfrm>
          <a:prstGeom prst="line">
            <a:avLst/>
          </a:prstGeom>
          <a:noFill/>
          <a:ln w="9525">
            <a:solidFill>
              <a:srgbClr val="C7CDD2"/>
            </a:solidFill>
            <a:prstDash val="dash"/>
          </a:ln>
        </p:spPr>
      </p:sp>
      <p:sp>
        <p:nvSpPr>
          <p:cNvPr id="40" name="Shape 38"/>
          <p:cNvSpPr/>
          <p:nvPr/>
        </p:nvSpPr>
        <p:spPr>
          <a:xfrm>
            <a:off x="4892040" y="2770632"/>
            <a:ext cx="3749040" cy="0"/>
          </a:xfrm>
          <a:prstGeom prst="line">
            <a:avLst/>
          </a:prstGeom>
          <a:noFill/>
          <a:ln w="9525">
            <a:solidFill>
              <a:srgbClr val="C7CDD2"/>
            </a:solidFill>
            <a:prstDash val="dash"/>
          </a:ln>
        </p:spPr>
      </p:sp>
      <p:sp>
        <p:nvSpPr>
          <p:cNvPr id="41" name="Shape 39"/>
          <p:cNvSpPr/>
          <p:nvPr/>
        </p:nvSpPr>
        <p:spPr>
          <a:xfrm>
            <a:off x="4892040" y="3099816"/>
            <a:ext cx="3749040" cy="0"/>
          </a:xfrm>
          <a:prstGeom prst="line">
            <a:avLst/>
          </a:prstGeom>
          <a:noFill/>
          <a:ln w="9525">
            <a:solidFill>
              <a:srgbClr val="C7CDD2"/>
            </a:solidFill>
            <a:prstDash val="dash"/>
          </a:ln>
        </p:spPr>
      </p:sp>
      <p:sp>
        <p:nvSpPr>
          <p:cNvPr id="42" name="Shape 40"/>
          <p:cNvSpPr/>
          <p:nvPr/>
        </p:nvSpPr>
        <p:spPr>
          <a:xfrm>
            <a:off x="4892040" y="3429000"/>
            <a:ext cx="3749040" cy="0"/>
          </a:xfrm>
          <a:prstGeom prst="line">
            <a:avLst/>
          </a:prstGeom>
          <a:noFill/>
          <a:ln w="9525">
            <a:solidFill>
              <a:srgbClr val="C7CDD2"/>
            </a:solidFill>
            <a:prstDash val="dash"/>
          </a:ln>
        </p:spPr>
      </p:sp>
      <p:sp>
        <p:nvSpPr>
          <p:cNvPr id="43" name="Shape 41"/>
          <p:cNvSpPr/>
          <p:nvPr/>
        </p:nvSpPr>
        <p:spPr>
          <a:xfrm>
            <a:off x="4892040" y="3758184"/>
            <a:ext cx="3749040" cy="0"/>
          </a:xfrm>
          <a:prstGeom prst="line">
            <a:avLst/>
          </a:prstGeom>
          <a:noFill/>
          <a:ln w="9525">
            <a:solidFill>
              <a:srgbClr val="C7CDD2"/>
            </a:solidFill>
            <a:prstDash val="dash"/>
          </a:ln>
        </p:spPr>
      </p:sp>
      <p:sp>
        <p:nvSpPr>
          <p:cNvPr id="44" name="Shape 42"/>
          <p:cNvSpPr/>
          <p:nvPr/>
        </p:nvSpPr>
        <p:spPr>
          <a:xfrm>
            <a:off x="4892040" y="4087368"/>
            <a:ext cx="3749040" cy="0"/>
          </a:xfrm>
          <a:prstGeom prst="line">
            <a:avLst/>
          </a:prstGeom>
          <a:noFill/>
          <a:ln w="9525">
            <a:solidFill>
              <a:srgbClr val="C7CDD2"/>
            </a:solidFill>
            <a:prstDash val="dash"/>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Choice Board / Tablero de Opciones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14</a:t>
            </a:r>
            <a:endParaRPr lang="en-US" sz="800" dirty="0"/>
          </a:p>
        </p:txBody>
      </p:sp>
      <p:sp>
        <p:nvSpPr>
          <p:cNvPr id="17" name="Text 15"/>
          <p:cNvSpPr/>
          <p:nvPr/>
        </p:nvSpPr>
        <p:spPr>
          <a:xfrm>
            <a:off x="411480" y="640080"/>
            <a:ext cx="841248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Choose ONE to show what you know:</a:t>
            </a:r>
            <a:endParaRPr lang="en-US" sz="1200" dirty="0"/>
          </a:p>
        </p:txBody>
      </p:sp>
      <p:sp>
        <p:nvSpPr>
          <p:cNvPr id="18" name="Shape 16"/>
          <p:cNvSpPr/>
          <p:nvPr/>
        </p:nvSpPr>
        <p:spPr>
          <a:xfrm>
            <a:off x="411480" y="1051560"/>
            <a:ext cx="4114800" cy="1645920"/>
          </a:xfrm>
          <a:prstGeom prst="roundRect">
            <a:avLst>
              <a:gd name="adj" fmla="val 4444"/>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4864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0" name="Text 18"/>
          <p:cNvSpPr/>
          <p:nvPr/>
        </p:nvSpPr>
        <p:spPr>
          <a:xfrm>
            <a:off x="123444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Draw &amp; Label</a:t>
            </a:r>
            <a:endParaRPr lang="en-US" sz="1300" dirty="0"/>
          </a:p>
        </p:txBody>
      </p:sp>
      <p:sp>
        <p:nvSpPr>
          <p:cNvPr id="21" name="Text 19"/>
          <p:cNvSpPr/>
          <p:nvPr/>
        </p:nvSpPr>
        <p:spPr>
          <a:xfrm>
            <a:off x="59436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Sketch a model for today's problem. Label it using Surface area and Net.</a:t>
            </a:r>
            <a:endParaRPr lang="en-US" sz="1000" dirty="0"/>
          </a:p>
        </p:txBody>
      </p:sp>
      <p:sp>
        <p:nvSpPr>
          <p:cNvPr id="22" name="Shape 20"/>
          <p:cNvSpPr/>
          <p:nvPr/>
        </p:nvSpPr>
        <p:spPr>
          <a:xfrm>
            <a:off x="4709160" y="1051560"/>
            <a:ext cx="4114800" cy="1645920"/>
          </a:xfrm>
          <a:prstGeom prst="roundRect">
            <a:avLst>
              <a:gd name="adj" fmla="val 4444"/>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484632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4" name="Text 22"/>
          <p:cNvSpPr/>
          <p:nvPr/>
        </p:nvSpPr>
        <p:spPr>
          <a:xfrm>
            <a:off x="553212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Explain It</a:t>
            </a:r>
            <a:endParaRPr lang="en-US" sz="1300" dirty="0"/>
          </a:p>
        </p:txBody>
      </p:sp>
      <p:sp>
        <p:nvSpPr>
          <p:cNvPr id="25" name="Text 23"/>
          <p:cNvSpPr/>
          <p:nvPr/>
        </p:nvSpPr>
        <p:spPr>
          <a:xfrm>
            <a:off x="489204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In 2–3 sentences, explain "A box has 3 pairs of matching faces, so add up all 6 faces to get the surface area." in your own words.</a:t>
            </a:r>
            <a:endParaRPr lang="en-US" sz="1000" dirty="0"/>
          </a:p>
        </p:txBody>
      </p:sp>
      <p:sp>
        <p:nvSpPr>
          <p:cNvPr id="26" name="Shape 24"/>
          <p:cNvSpPr/>
          <p:nvPr/>
        </p:nvSpPr>
        <p:spPr>
          <a:xfrm>
            <a:off x="411480" y="2834640"/>
            <a:ext cx="4114800" cy="1645920"/>
          </a:xfrm>
          <a:prstGeom prst="roundRect">
            <a:avLst>
              <a:gd name="adj" fmla="val 4444"/>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4864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8" name="Text 26"/>
          <p:cNvSpPr/>
          <p:nvPr/>
        </p:nvSpPr>
        <p:spPr>
          <a:xfrm>
            <a:off x="123444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Solve It</a:t>
            </a:r>
            <a:endParaRPr lang="en-US" sz="1300" dirty="0"/>
          </a:p>
        </p:txBody>
      </p:sp>
      <p:sp>
        <p:nvSpPr>
          <p:cNvPr id="29" name="Text 27"/>
          <p:cNvSpPr/>
          <p:nvPr/>
        </p:nvSpPr>
        <p:spPr>
          <a:xfrm>
            <a:off x="59436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Work one practice problem and show every step clearly.</a:t>
            </a:r>
            <a:endParaRPr lang="en-US" sz="1000" dirty="0"/>
          </a:p>
        </p:txBody>
      </p:sp>
      <p:sp>
        <p:nvSpPr>
          <p:cNvPr id="30" name="Shape 28"/>
          <p:cNvSpPr/>
          <p:nvPr/>
        </p:nvSpPr>
        <p:spPr>
          <a:xfrm>
            <a:off x="4709160" y="2834640"/>
            <a:ext cx="4114800" cy="1645920"/>
          </a:xfrm>
          <a:prstGeom prst="roundRect">
            <a:avLst>
              <a:gd name="adj" fmla="val 4444"/>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484632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32" name="Text 30"/>
          <p:cNvSpPr/>
          <p:nvPr/>
        </p:nvSpPr>
        <p:spPr>
          <a:xfrm>
            <a:off x="553212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Create a Problem</a:t>
            </a:r>
            <a:endParaRPr lang="en-US" sz="1300" dirty="0"/>
          </a:p>
        </p:txBody>
      </p:sp>
      <p:sp>
        <p:nvSpPr>
          <p:cNvPr id="33" name="Text 31"/>
          <p:cNvSpPr/>
          <p:nvPr/>
        </p:nvSpPr>
        <p:spPr>
          <a:xfrm>
            <a:off x="489204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Write your own problem that uses Surface area, then solve it and make an answer key.</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Independent Practice / Práctica Independiente</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15</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46304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ON YOUR OWN</a:t>
            </a:r>
            <a:endParaRPr lang="en-US" sz="900" dirty="0"/>
          </a:p>
        </p:txBody>
      </p:sp>
      <p:sp>
        <p:nvSpPr>
          <p:cNvPr id="19" name="Text 17"/>
          <p:cNvSpPr/>
          <p:nvPr/>
        </p:nvSpPr>
        <p:spPr>
          <a:xfrm>
            <a:off x="594360" y="1234440"/>
            <a:ext cx="5166360" cy="45720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1.  </a:t>
            </a:r>
            <a:pPr indent="0" marL="0">
              <a:buNone/>
            </a:pPr>
            <a:r>
              <a:rPr lang="en-US" sz="1050" dirty="0">
                <a:solidFill>
                  <a:srgbClr val="17324D"/>
                </a:solidFill>
                <a:latin typeface="Hanken Grotesk" pitchFamily="34" charset="0"/>
                <a:ea typeface="Hanken Grotesk" pitchFamily="34" charset="-122"/>
                <a:cs typeface="Hanken Grotesk" pitchFamily="34" charset="-120"/>
              </a:rPr>
              <a:t>A cube has edges of 5 cm. What is its surface area?</a:t>
            </a:r>
            <a:endParaRPr lang="en-US" sz="1050" dirty="0"/>
          </a:p>
        </p:txBody>
      </p:sp>
      <p:sp>
        <p:nvSpPr>
          <p:cNvPr id="20" name="Shape 18"/>
          <p:cNvSpPr/>
          <p:nvPr/>
        </p:nvSpPr>
        <p:spPr>
          <a:xfrm>
            <a:off x="777240" y="1783080"/>
            <a:ext cx="4983480" cy="0"/>
          </a:xfrm>
          <a:prstGeom prst="line">
            <a:avLst/>
          </a:prstGeom>
          <a:noFill/>
          <a:ln w="9525">
            <a:solidFill>
              <a:srgbClr val="C7CDD2"/>
            </a:solidFill>
            <a:prstDash val="dash"/>
          </a:ln>
        </p:spPr>
      </p:sp>
      <p:sp>
        <p:nvSpPr>
          <p:cNvPr id="21" name="Text 19"/>
          <p:cNvSpPr/>
          <p:nvPr/>
        </p:nvSpPr>
        <p:spPr>
          <a:xfrm>
            <a:off x="594360" y="2194560"/>
            <a:ext cx="5166360" cy="45720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2.  </a:t>
            </a:r>
            <a:pPr indent="0" marL="0">
              <a:buNone/>
            </a:pPr>
            <a:r>
              <a:rPr lang="en-US" sz="1050" dirty="0">
                <a:solidFill>
                  <a:srgbClr val="17324D"/>
                </a:solidFill>
                <a:latin typeface="Hanken Grotesk" pitchFamily="34" charset="0"/>
                <a:ea typeface="Hanken Grotesk" pitchFamily="34" charset="-122"/>
                <a:cs typeface="Hanken Grotesk" pitchFamily="34" charset="-120"/>
              </a:rPr>
              <a:t>A rectangular prism has l = 6 in, w = 4 in, h = 2 in. What is its surface area?</a:t>
            </a:r>
            <a:endParaRPr lang="en-US" sz="1050" dirty="0"/>
          </a:p>
        </p:txBody>
      </p:sp>
      <p:sp>
        <p:nvSpPr>
          <p:cNvPr id="22" name="Shape 20"/>
          <p:cNvSpPr/>
          <p:nvPr/>
        </p:nvSpPr>
        <p:spPr>
          <a:xfrm>
            <a:off x="777240" y="2743200"/>
            <a:ext cx="4983480" cy="0"/>
          </a:xfrm>
          <a:prstGeom prst="line">
            <a:avLst/>
          </a:prstGeom>
          <a:noFill/>
          <a:ln w="9525">
            <a:solidFill>
              <a:srgbClr val="C7CDD2"/>
            </a:solidFill>
            <a:prstDash val="dash"/>
          </a:ln>
        </p:spPr>
      </p:sp>
      <p:sp>
        <p:nvSpPr>
          <p:cNvPr id="23" name="Text 21"/>
          <p:cNvSpPr/>
          <p:nvPr/>
        </p:nvSpPr>
        <p:spPr>
          <a:xfrm>
            <a:off x="594360" y="3154680"/>
            <a:ext cx="5166360" cy="45720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3.  </a:t>
            </a:r>
            <a:pPr indent="0" marL="0">
              <a:buNone/>
            </a:pPr>
            <a:r>
              <a:rPr lang="en-US" sz="1050" dirty="0">
                <a:solidFill>
                  <a:srgbClr val="17324D"/>
                </a:solidFill>
                <a:latin typeface="Hanken Grotesk" pitchFamily="34" charset="0"/>
                <a:ea typeface="Hanken Grotesk" pitchFamily="34" charset="-122"/>
                <a:cs typeface="Hanken Grotesk" pitchFamily="34" charset="-120"/>
              </a:rPr>
              <a:t>How many faces does a rectangular prism have?</a:t>
            </a:r>
            <a:endParaRPr lang="en-US" sz="1050" dirty="0"/>
          </a:p>
        </p:txBody>
      </p:sp>
      <p:sp>
        <p:nvSpPr>
          <p:cNvPr id="24" name="Shape 22"/>
          <p:cNvSpPr/>
          <p:nvPr/>
        </p:nvSpPr>
        <p:spPr>
          <a:xfrm>
            <a:off x="777240" y="3703320"/>
            <a:ext cx="4983480" cy="0"/>
          </a:xfrm>
          <a:prstGeom prst="line">
            <a:avLst/>
          </a:prstGeom>
          <a:noFill/>
          <a:ln w="9525">
            <a:solidFill>
              <a:srgbClr val="C7CDD2"/>
            </a:solidFill>
            <a:prstDash val="dash"/>
          </a:ln>
        </p:spPr>
      </p:sp>
      <p:sp>
        <p:nvSpPr>
          <p:cNvPr id="25" name="Shape 23"/>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27" name="Text 25"/>
          <p:cNvSpPr/>
          <p:nvPr/>
        </p:nvSpPr>
        <p:spPr>
          <a:xfrm>
            <a:off x="6217920" y="1097280"/>
            <a:ext cx="2468880" cy="155448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A gift box is 14 × 10 × 6 in and one sheet of paper covers 400 in². Talk through how to find how many sheets are needed to cover the whole box.</a:t>
            </a:r>
            <a:endParaRPr lang="en-US" sz="1000" dirty="0"/>
          </a:p>
        </p:txBody>
      </p:sp>
      <p:sp>
        <p:nvSpPr>
          <p:cNvPr id="28" name="Shape 26"/>
          <p:cNvSpPr/>
          <p:nvPr/>
        </p:nvSpPr>
        <p:spPr>
          <a:xfrm>
            <a:off x="6217920" y="2834640"/>
            <a:ext cx="2423160" cy="0"/>
          </a:xfrm>
          <a:prstGeom prst="line">
            <a:avLst/>
          </a:prstGeom>
          <a:noFill/>
          <a:ln w="9525">
            <a:solidFill>
              <a:srgbClr val="C7CDD2"/>
            </a:solidFill>
            <a:prstDash val="dash"/>
          </a:ln>
        </p:spPr>
      </p:sp>
      <p:sp>
        <p:nvSpPr>
          <p:cNvPr id="29" name="Shape 27"/>
          <p:cNvSpPr/>
          <p:nvPr/>
        </p:nvSpPr>
        <p:spPr>
          <a:xfrm>
            <a:off x="6217920" y="3163824"/>
            <a:ext cx="2423160" cy="0"/>
          </a:xfrm>
          <a:prstGeom prst="line">
            <a:avLst/>
          </a:prstGeom>
          <a:noFill/>
          <a:ln w="9525">
            <a:solidFill>
              <a:srgbClr val="C7CDD2"/>
            </a:solidFill>
            <a:prstDash val="dash"/>
          </a:ln>
        </p:spPr>
      </p:sp>
      <p:sp>
        <p:nvSpPr>
          <p:cNvPr id="30" name="Shape 28"/>
          <p:cNvSpPr/>
          <p:nvPr/>
        </p:nvSpPr>
        <p:spPr>
          <a:xfrm>
            <a:off x="6217920" y="3493008"/>
            <a:ext cx="2423160" cy="0"/>
          </a:xfrm>
          <a:prstGeom prst="line">
            <a:avLst/>
          </a:prstGeom>
          <a:noFill/>
          <a:ln w="9525">
            <a:solidFill>
              <a:srgbClr val="C7CDD2"/>
            </a:solidFill>
            <a:prstDash val="dash"/>
          </a:ln>
        </p:spPr>
      </p:sp>
      <p:sp>
        <p:nvSpPr>
          <p:cNvPr id="31" name="Shape 29"/>
          <p:cNvSpPr/>
          <p:nvPr/>
        </p:nvSpPr>
        <p:spPr>
          <a:xfrm>
            <a:off x="6217920" y="3822192"/>
            <a:ext cx="2423160" cy="0"/>
          </a:xfrm>
          <a:prstGeom prst="line">
            <a:avLst/>
          </a:prstGeom>
          <a:noFill/>
          <a:ln w="9525">
            <a:solidFill>
              <a:srgbClr val="C7CDD2"/>
            </a:solidFill>
            <a:prstDash val="dash"/>
          </a:ln>
        </p:spPr>
      </p:sp>
      <p:sp>
        <p:nvSpPr>
          <p:cNvPr id="32" name="Shape 30"/>
          <p:cNvSpPr/>
          <p:nvPr/>
        </p:nvSpPr>
        <p:spPr>
          <a:xfrm>
            <a:off x="6217920" y="4151376"/>
            <a:ext cx="2423160" cy="0"/>
          </a:xfrm>
          <a:prstGeom prst="line">
            <a:avLst/>
          </a:prstGeom>
          <a:noFill/>
          <a:ln w="9525">
            <a:solidFill>
              <a:srgbClr val="C7CDD2"/>
            </a:solidFill>
            <a:prstDash val="dash"/>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Think–Write–Respond / Piensa y Escribe</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16</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000" i="1" dirty="0">
                <a:solidFill>
                  <a:srgbClr val="8A96A3"/>
                </a:solidFill>
                <a:latin typeface="Hanken Grotesk" pitchFamily="34" charset="0"/>
                <a:ea typeface="Hanken Grotesk" pitchFamily="34" charset="-122"/>
                <a:cs typeface="Hanken Grotesk" pitchFamily="34" charset="-120"/>
              </a:rPr>
              <a:t>Use evidence from today's lesson to complete each frame.</a:t>
            </a:r>
            <a:endParaRPr lang="en-US" sz="1000" dirty="0"/>
          </a:p>
        </p:txBody>
      </p:sp>
      <p:sp>
        <p:nvSpPr>
          <p:cNvPr id="18" name="Shape 16"/>
          <p:cNvSpPr/>
          <p:nvPr/>
        </p:nvSpPr>
        <p:spPr>
          <a:xfrm>
            <a:off x="411480" y="96012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05156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1 — </a:t>
            </a:r>
            <a:pPr indent="0" marL="0">
              <a:buNone/>
            </a:pPr>
            <a:r>
              <a:rPr lang="en-US" sz="1100" b="1" dirty="0">
                <a:solidFill>
                  <a:srgbClr val="B0883B"/>
                </a:solidFill>
                <a:latin typeface="Outfit" pitchFamily="34" charset="0"/>
                <a:ea typeface="Outfit" pitchFamily="34" charset="-122"/>
                <a:cs typeface="Outfit" pitchFamily="34" charset="-120"/>
              </a:rPr>
              <a:t>Explain the Rule</a:t>
            </a:r>
            <a:endParaRPr lang="en-US" sz="1100" dirty="0"/>
          </a:p>
        </p:txBody>
      </p:sp>
      <p:sp>
        <p:nvSpPr>
          <p:cNvPr id="20" name="Text 18"/>
          <p:cNvSpPr/>
          <p:nvPr/>
        </p:nvSpPr>
        <p:spPr>
          <a:xfrm>
            <a:off x="594360" y="134416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Today's key idea is "A box has 3 pairs of matching faces, so add up all 6 faces to get the surface area." — and it works because ___.</a:t>
            </a:r>
            <a:endParaRPr lang="en-US" sz="1050" dirty="0"/>
          </a:p>
        </p:txBody>
      </p:sp>
      <p:sp>
        <p:nvSpPr>
          <p:cNvPr id="21" name="Shape 19"/>
          <p:cNvSpPr/>
          <p:nvPr/>
        </p:nvSpPr>
        <p:spPr>
          <a:xfrm>
            <a:off x="594360" y="1892808"/>
            <a:ext cx="8046720" cy="0"/>
          </a:xfrm>
          <a:prstGeom prst="line">
            <a:avLst/>
          </a:prstGeom>
          <a:noFill/>
          <a:ln w="9525">
            <a:solidFill>
              <a:srgbClr val="C7CDD2"/>
            </a:solidFill>
            <a:prstDash val="dash"/>
          </a:ln>
        </p:spPr>
      </p:sp>
      <p:sp>
        <p:nvSpPr>
          <p:cNvPr id="22" name="Shape 20"/>
          <p:cNvSpPr/>
          <p:nvPr/>
        </p:nvSpPr>
        <p:spPr>
          <a:xfrm>
            <a:off x="411480" y="224028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33172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2 — </a:t>
            </a:r>
            <a:pPr indent="0" marL="0">
              <a:buNone/>
            </a:pPr>
            <a:r>
              <a:rPr lang="en-US" sz="1100" b="1" dirty="0">
                <a:solidFill>
                  <a:srgbClr val="B0883B"/>
                </a:solidFill>
                <a:latin typeface="Outfit" pitchFamily="34" charset="0"/>
                <a:ea typeface="Outfit" pitchFamily="34" charset="-122"/>
                <a:cs typeface="Outfit" pitchFamily="34" charset="-120"/>
              </a:rPr>
              <a:t>Because / But / So</a:t>
            </a:r>
            <a:endParaRPr lang="en-US" sz="1100" dirty="0"/>
          </a:p>
        </p:txBody>
      </p:sp>
      <p:sp>
        <p:nvSpPr>
          <p:cNvPr id="24" name="Text 22"/>
          <p:cNvSpPr/>
          <p:nvPr/>
        </p:nvSpPr>
        <p:spPr>
          <a:xfrm>
            <a:off x="594360" y="262432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Because Surface area means ___, but a tricky part is ___, so I have to ___.</a:t>
            </a:r>
            <a:endParaRPr lang="en-US" sz="1050" dirty="0"/>
          </a:p>
        </p:txBody>
      </p:sp>
      <p:sp>
        <p:nvSpPr>
          <p:cNvPr id="25" name="Shape 23"/>
          <p:cNvSpPr/>
          <p:nvPr/>
        </p:nvSpPr>
        <p:spPr>
          <a:xfrm>
            <a:off x="594360" y="3172968"/>
            <a:ext cx="8046720" cy="0"/>
          </a:xfrm>
          <a:prstGeom prst="line">
            <a:avLst/>
          </a:prstGeom>
          <a:noFill/>
          <a:ln w="9525">
            <a:solidFill>
              <a:srgbClr val="C7CDD2"/>
            </a:solidFill>
            <a:prstDash val="dash"/>
          </a:ln>
        </p:spPr>
      </p:sp>
      <p:sp>
        <p:nvSpPr>
          <p:cNvPr id="26" name="Shape 24"/>
          <p:cNvSpPr/>
          <p:nvPr/>
        </p:nvSpPr>
        <p:spPr>
          <a:xfrm>
            <a:off x="411480" y="352044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361188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3 — </a:t>
            </a:r>
            <a:pPr indent="0" marL="0">
              <a:buNone/>
            </a:pPr>
            <a:r>
              <a:rPr lang="en-US" sz="1100" b="1" dirty="0">
                <a:solidFill>
                  <a:srgbClr val="B0883B"/>
                </a:solidFill>
                <a:latin typeface="Outfit" pitchFamily="34" charset="0"/>
                <a:ea typeface="Outfit" pitchFamily="34" charset="-122"/>
                <a:cs typeface="Outfit" pitchFamily="34" charset="-120"/>
              </a:rPr>
              <a:t>Catch the Mistake</a:t>
            </a:r>
            <a:endParaRPr lang="en-US" sz="1100" dirty="0"/>
          </a:p>
        </p:txBody>
      </p:sp>
      <p:sp>
        <p:nvSpPr>
          <p:cNvPr id="28" name="Text 26"/>
          <p:cNvSpPr/>
          <p:nvPr/>
        </p:nvSpPr>
        <p:spPr>
          <a:xfrm>
            <a:off x="594360" y="390448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A common mistake with Surface area is ___. It happens because ___, and the fix is ___.</a:t>
            </a:r>
            <a:endParaRPr lang="en-US" sz="1050" dirty="0"/>
          </a:p>
        </p:txBody>
      </p:sp>
      <p:sp>
        <p:nvSpPr>
          <p:cNvPr id="29" name="Shape 27"/>
          <p:cNvSpPr/>
          <p:nvPr/>
        </p:nvSpPr>
        <p:spPr>
          <a:xfrm>
            <a:off x="594360" y="4453128"/>
            <a:ext cx="8046720" cy="0"/>
          </a:xfrm>
          <a:prstGeom prst="line">
            <a:avLst/>
          </a:prstGeom>
          <a:noFill/>
          <a:ln w="9525">
            <a:solidFill>
              <a:srgbClr val="C7CDD2"/>
            </a:solidFill>
            <a:prstDash val="dash"/>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Exit Ticket / Boleto de Salida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17</a:t>
            </a:r>
            <a:endParaRPr lang="en-US" sz="800" dirty="0"/>
          </a:p>
        </p:txBody>
      </p:sp>
      <p:sp>
        <p:nvSpPr>
          <p:cNvPr id="17" name="Shape 15"/>
          <p:cNvSpPr/>
          <p:nvPr/>
        </p:nvSpPr>
        <p:spPr>
          <a:xfrm>
            <a:off x="411480" y="685800"/>
            <a:ext cx="416052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Reflection / Reflexión</a:t>
            </a:r>
            <a:endParaRPr lang="en-US" sz="1000" dirty="0"/>
          </a:p>
        </p:txBody>
      </p:sp>
      <p:sp>
        <p:nvSpPr>
          <p:cNvPr id="19" name="Text 17"/>
          <p:cNvSpPr/>
          <p:nvPr/>
        </p:nvSpPr>
        <p:spPr>
          <a:xfrm>
            <a:off x="594360" y="109728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Today I learned that ___ because ___.</a:t>
            </a:r>
            <a:endParaRPr lang="en-US" sz="1100" dirty="0"/>
          </a:p>
        </p:txBody>
      </p:sp>
      <p:sp>
        <p:nvSpPr>
          <p:cNvPr id="20" name="Shape 18"/>
          <p:cNvSpPr/>
          <p:nvPr/>
        </p:nvSpPr>
        <p:spPr>
          <a:xfrm>
            <a:off x="594360" y="1783080"/>
            <a:ext cx="3794760" cy="0"/>
          </a:xfrm>
          <a:prstGeom prst="line">
            <a:avLst/>
          </a:prstGeom>
          <a:noFill/>
          <a:ln w="9525">
            <a:solidFill>
              <a:srgbClr val="C7CDD2"/>
            </a:solidFill>
            <a:prstDash val="dash"/>
          </a:ln>
        </p:spPr>
      </p:sp>
      <p:sp>
        <p:nvSpPr>
          <p:cNvPr id="21" name="Shape 19"/>
          <p:cNvSpPr/>
          <p:nvPr/>
        </p:nvSpPr>
        <p:spPr>
          <a:xfrm>
            <a:off x="594360" y="2093976"/>
            <a:ext cx="3794760" cy="0"/>
          </a:xfrm>
          <a:prstGeom prst="line">
            <a:avLst/>
          </a:prstGeom>
          <a:noFill/>
          <a:ln w="9525">
            <a:solidFill>
              <a:srgbClr val="C7CDD2"/>
            </a:solidFill>
            <a:prstDash val="dash"/>
          </a:ln>
        </p:spPr>
      </p:sp>
      <p:sp>
        <p:nvSpPr>
          <p:cNvPr id="22" name="Shape 20"/>
          <p:cNvSpPr/>
          <p:nvPr/>
        </p:nvSpPr>
        <p:spPr>
          <a:xfrm>
            <a:off x="594360" y="2404872"/>
            <a:ext cx="3794760" cy="0"/>
          </a:xfrm>
          <a:prstGeom prst="line">
            <a:avLst/>
          </a:prstGeom>
          <a:noFill/>
          <a:ln w="9525">
            <a:solidFill>
              <a:srgbClr val="C7CDD2"/>
            </a:solidFill>
            <a:prstDash val="dash"/>
          </a:ln>
        </p:spPr>
      </p:sp>
      <p:sp>
        <p:nvSpPr>
          <p:cNvPr id="23" name="Text 21"/>
          <p:cNvSpPr/>
          <p:nvPr/>
        </p:nvSpPr>
        <p:spPr>
          <a:xfrm>
            <a:off x="594360" y="283464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One thing I am still not sure about is ___.</a:t>
            </a:r>
            <a:endParaRPr lang="en-US" sz="1100" dirty="0"/>
          </a:p>
        </p:txBody>
      </p:sp>
      <p:sp>
        <p:nvSpPr>
          <p:cNvPr id="24" name="Shape 22"/>
          <p:cNvSpPr/>
          <p:nvPr/>
        </p:nvSpPr>
        <p:spPr>
          <a:xfrm>
            <a:off x="594360" y="3520440"/>
            <a:ext cx="3794760" cy="0"/>
          </a:xfrm>
          <a:prstGeom prst="line">
            <a:avLst/>
          </a:prstGeom>
          <a:noFill/>
          <a:ln w="9525">
            <a:solidFill>
              <a:srgbClr val="C7CDD2"/>
            </a:solidFill>
            <a:prstDash val="dash"/>
          </a:ln>
        </p:spPr>
      </p:sp>
      <p:sp>
        <p:nvSpPr>
          <p:cNvPr id="25" name="Shape 23"/>
          <p:cNvSpPr/>
          <p:nvPr/>
        </p:nvSpPr>
        <p:spPr>
          <a:xfrm>
            <a:off x="594360" y="3831336"/>
            <a:ext cx="3794760" cy="0"/>
          </a:xfrm>
          <a:prstGeom prst="line">
            <a:avLst/>
          </a:prstGeom>
          <a:noFill/>
          <a:ln w="9525">
            <a:solidFill>
              <a:srgbClr val="C7CDD2"/>
            </a:solidFill>
            <a:prstDash val="dash"/>
          </a:ln>
        </p:spPr>
      </p:sp>
      <p:sp>
        <p:nvSpPr>
          <p:cNvPr id="26" name="Shape 24"/>
          <p:cNvSpPr/>
          <p:nvPr/>
        </p:nvSpPr>
        <p:spPr>
          <a:xfrm>
            <a:off x="594360" y="4142232"/>
            <a:ext cx="3794760" cy="0"/>
          </a:xfrm>
          <a:prstGeom prst="line">
            <a:avLst/>
          </a:prstGeom>
          <a:noFill/>
          <a:ln w="9525">
            <a:solidFill>
              <a:srgbClr val="C7CDD2"/>
            </a:solidFill>
            <a:prstDash val="dash"/>
          </a:ln>
        </p:spPr>
      </p:sp>
      <p:sp>
        <p:nvSpPr>
          <p:cNvPr id="27" name="Shape 25"/>
          <p:cNvSpPr/>
          <p:nvPr/>
        </p:nvSpPr>
        <p:spPr>
          <a:xfrm>
            <a:off x="4709160" y="685800"/>
            <a:ext cx="41148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8" name="Text 26"/>
          <p:cNvSpPr/>
          <p:nvPr/>
        </p:nvSpPr>
        <p:spPr>
          <a:xfrm>
            <a:off x="4709160" y="685800"/>
            <a:ext cx="4114800" cy="274320"/>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Quick Exit Ticket</a:t>
            </a:r>
            <a:endParaRPr lang="en-US" sz="1000" dirty="0"/>
          </a:p>
        </p:txBody>
      </p:sp>
      <p:sp>
        <p:nvSpPr>
          <p:cNvPr id="29" name="Text 27"/>
          <p:cNvSpPr/>
          <p:nvPr/>
        </p:nvSpPr>
        <p:spPr>
          <a:xfrm>
            <a:off x="4892040" y="1097280"/>
            <a:ext cx="3749040" cy="64008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Tier 1 — </a:t>
            </a:r>
            <a:pPr indent="0" marL="0">
              <a:buNone/>
            </a:pPr>
            <a:r>
              <a:rPr lang="en-US" sz="1050" dirty="0">
                <a:solidFill>
                  <a:srgbClr val="17324D"/>
                </a:solidFill>
                <a:latin typeface="Hanken Grotesk" pitchFamily="34" charset="0"/>
                <a:ea typeface="Hanken Grotesk" pitchFamily="34" charset="-122"/>
                <a:cs typeface="Hanken Grotesk" pitchFamily="34" charset="-120"/>
              </a:rPr>
              <a:t>A rectangular prism has l = 9 in, w = 5 in, h = 3 in. What is the surface area?</a:t>
            </a:r>
            <a:endParaRPr lang="en-US" sz="1050" dirty="0"/>
          </a:p>
        </p:txBody>
      </p:sp>
      <p:sp>
        <p:nvSpPr>
          <p:cNvPr id="30" name="Text 28"/>
          <p:cNvSpPr/>
          <p:nvPr/>
        </p:nvSpPr>
        <p:spPr>
          <a:xfrm>
            <a:off x="5029200" y="1783080"/>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A.  174 in²</a:t>
            </a:r>
            <a:endParaRPr lang="en-US" sz="1000" dirty="0"/>
          </a:p>
        </p:txBody>
      </p:sp>
      <p:sp>
        <p:nvSpPr>
          <p:cNvPr id="31" name="Text 29"/>
          <p:cNvSpPr/>
          <p:nvPr/>
        </p:nvSpPr>
        <p:spPr>
          <a:xfrm>
            <a:off x="5029200" y="2093976"/>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B.  135 in²</a:t>
            </a:r>
            <a:endParaRPr lang="en-US" sz="1000" dirty="0"/>
          </a:p>
        </p:txBody>
      </p:sp>
      <p:sp>
        <p:nvSpPr>
          <p:cNvPr id="32" name="Text 30"/>
          <p:cNvSpPr/>
          <p:nvPr/>
        </p:nvSpPr>
        <p:spPr>
          <a:xfrm>
            <a:off x="5029200" y="2404872"/>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C.  174 in³</a:t>
            </a:r>
            <a:endParaRPr lang="en-US" sz="1000" dirty="0"/>
          </a:p>
        </p:txBody>
      </p:sp>
      <p:sp>
        <p:nvSpPr>
          <p:cNvPr id="33" name="Text 31"/>
          <p:cNvSpPr/>
          <p:nvPr/>
        </p:nvSpPr>
        <p:spPr>
          <a:xfrm>
            <a:off x="5029200" y="2715768"/>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D.  87 in²</a:t>
            </a:r>
            <a:endParaRPr lang="en-US" sz="1000" dirty="0"/>
          </a:p>
        </p:txBody>
      </p:sp>
      <p:sp>
        <p:nvSpPr>
          <p:cNvPr id="34" name="Text 32"/>
          <p:cNvSpPr/>
          <p:nvPr/>
        </p:nvSpPr>
        <p:spPr>
          <a:xfrm>
            <a:off x="4892040" y="3163824"/>
            <a:ext cx="3749040" cy="50292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Tier 2 — </a:t>
            </a:r>
            <a:pPr indent="0" marL="0">
              <a:buNone/>
            </a:pPr>
            <a:r>
              <a:rPr lang="en-US" sz="1050" dirty="0">
                <a:solidFill>
                  <a:srgbClr val="17324D"/>
                </a:solidFill>
                <a:latin typeface="Hanken Grotesk" pitchFamily="34" charset="0"/>
                <a:ea typeface="Hanken Grotesk" pitchFamily="34" charset="-122"/>
                <a:cs typeface="Hanken Grotesk" pitchFamily="34" charset="-120"/>
              </a:rPr>
              <a:t>Explain how you know your answer is correct. Use at least one vocabulary word.</a:t>
            </a:r>
            <a:endParaRPr lang="en-US" sz="1050" dirty="0"/>
          </a:p>
        </p:txBody>
      </p:sp>
      <p:sp>
        <p:nvSpPr>
          <p:cNvPr id="35" name="Shape 33"/>
          <p:cNvSpPr/>
          <p:nvPr/>
        </p:nvSpPr>
        <p:spPr>
          <a:xfrm>
            <a:off x="4892040" y="3803904"/>
            <a:ext cx="3749040" cy="0"/>
          </a:xfrm>
          <a:prstGeom prst="line">
            <a:avLst/>
          </a:prstGeom>
          <a:noFill/>
          <a:ln w="9525">
            <a:solidFill>
              <a:srgbClr val="C7CDD2"/>
            </a:solidFill>
            <a:prstDash val="dash"/>
          </a:ln>
        </p:spPr>
      </p:sp>
      <p:sp>
        <p:nvSpPr>
          <p:cNvPr id="36" name="Shape 34"/>
          <p:cNvSpPr/>
          <p:nvPr/>
        </p:nvSpPr>
        <p:spPr>
          <a:xfrm>
            <a:off x="4892040" y="4096512"/>
            <a:ext cx="3749040" cy="0"/>
          </a:xfrm>
          <a:prstGeom prst="line">
            <a:avLst/>
          </a:prstGeom>
          <a:noFill/>
          <a:ln w="9525">
            <a:solidFill>
              <a:srgbClr val="C7CDD2"/>
            </a:solidFill>
            <a:prstDash val="dash"/>
          </a:ln>
        </p:spPr>
      </p:sp>
      <p:sp>
        <p:nvSpPr>
          <p:cNvPr id="37" name="Shape 35"/>
          <p:cNvSpPr/>
          <p:nvPr/>
        </p:nvSpPr>
        <p:spPr>
          <a:xfrm>
            <a:off x="4892040" y="4389120"/>
            <a:ext cx="3749040" cy="0"/>
          </a:xfrm>
          <a:prstGeom prst="line">
            <a:avLst/>
          </a:prstGeom>
          <a:noFill/>
          <a:ln w="9525">
            <a:solidFill>
              <a:srgbClr val="C7CDD2"/>
            </a:solidFill>
            <a:prstDash val="dash"/>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Goal Tracker / Seguimiento de Metas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18</a:t>
            </a:r>
            <a:endParaRPr lang="en-US" sz="800" dirty="0"/>
          </a:p>
        </p:txBody>
      </p:sp>
      <p:sp>
        <p:nvSpPr>
          <p:cNvPr id="17" name="Shape 15"/>
          <p:cNvSpPr/>
          <p:nvPr/>
        </p:nvSpPr>
        <p:spPr>
          <a:xfrm>
            <a:off x="411480" y="658368"/>
            <a:ext cx="8412480" cy="502920"/>
          </a:xfrm>
          <a:prstGeom prst="roundRect">
            <a:avLst>
              <a:gd name="adj" fmla="val 14545"/>
            </a:avLst>
          </a:prstGeom>
          <a:solidFill>
            <a:srgbClr val="17324D"/>
          </a:solidFill>
          <a:ln/>
        </p:spPr>
      </p:sp>
      <p:sp>
        <p:nvSpPr>
          <p:cNvPr id="18" name="Text 16"/>
          <p:cNvSpPr/>
          <p:nvPr/>
        </p:nvSpPr>
        <p:spPr>
          <a:xfrm>
            <a:off x="640080" y="658368"/>
            <a:ext cx="7955280" cy="502920"/>
          </a:xfrm>
          <a:prstGeom prst="rect">
            <a:avLst/>
          </a:prstGeom>
          <a:noFill/>
          <a:ln/>
        </p:spPr>
        <p:txBody>
          <a:bodyPr wrap="square" rtlCol="0" anchor="ctr"/>
          <a:lstStyle/>
          <a:p>
            <a:pPr indent="0" marL="0">
              <a:buNone/>
            </a:pPr>
            <a:r>
              <a:rPr lang="en-US" sz="1100" b="1" dirty="0">
                <a:solidFill>
                  <a:srgbClr val="F2C15B"/>
                </a:solidFill>
                <a:latin typeface="Hanken Grotesk" pitchFamily="34" charset="0"/>
                <a:ea typeface="Hanken Grotesk" pitchFamily="34" charset="-122"/>
                <a:cs typeface="Hanken Grotesk" pitchFamily="34" charset="-120"/>
              </a:rPr>
              <a:t>My Goal:  </a:t>
            </a:r>
            <a:pPr indent="0" marL="0">
              <a:buNone/>
            </a:pPr>
            <a:r>
              <a:rPr lang="en-US" sz="1100" dirty="0">
                <a:solidFill>
                  <a:srgbClr val="FFFFFF"/>
                </a:solidFill>
                <a:latin typeface="Hanken Grotesk" pitchFamily="34" charset="0"/>
                <a:ea typeface="Hanken Grotesk" pitchFamily="34" charset="-122"/>
                <a:cs typeface="Hanken Grotesk" pitchFamily="34" charset="-120"/>
              </a:rPr>
              <a:t>I can find the surface area of a solid by using its net.</a:t>
            </a:r>
            <a:endParaRPr lang="en-US" sz="1100" dirty="0"/>
          </a:p>
        </p:txBody>
      </p:sp>
      <p:sp>
        <p:nvSpPr>
          <p:cNvPr id="19" name="Shape 17"/>
          <p:cNvSpPr/>
          <p:nvPr/>
        </p:nvSpPr>
        <p:spPr>
          <a:xfrm>
            <a:off x="411480" y="1371600"/>
            <a:ext cx="1965960" cy="2377440"/>
          </a:xfrm>
          <a:prstGeom prst="roundRect">
            <a:avLst>
              <a:gd name="adj" fmla="val 3721"/>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0" name="Shape 18"/>
          <p:cNvSpPr/>
          <p:nvPr/>
        </p:nvSpPr>
        <p:spPr>
          <a:xfrm>
            <a:off x="1138428" y="1508760"/>
            <a:ext cx="512064" cy="512064"/>
          </a:xfrm>
          <a:prstGeom prst="ellipse">
            <a:avLst/>
          </a:prstGeom>
          <a:solidFill>
            <a:srgbClr val="B0883B"/>
          </a:solidFill>
          <a:ln/>
        </p:spPr>
      </p:sp>
      <p:sp>
        <p:nvSpPr>
          <p:cNvPr id="21" name="Text 19"/>
          <p:cNvSpPr/>
          <p:nvPr/>
        </p:nvSpPr>
        <p:spPr>
          <a:xfrm>
            <a:off x="113842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1</a:t>
            </a:r>
            <a:endParaRPr lang="en-US" sz="2000" dirty="0"/>
          </a:p>
        </p:txBody>
      </p:sp>
      <p:sp>
        <p:nvSpPr>
          <p:cNvPr id="22" name="Text 20"/>
          <p:cNvSpPr/>
          <p:nvPr/>
        </p:nvSpPr>
        <p:spPr>
          <a:xfrm>
            <a:off x="45720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Not Yet</a:t>
            </a:r>
            <a:endParaRPr lang="en-US" sz="1150" dirty="0"/>
          </a:p>
        </p:txBody>
      </p:sp>
      <p:sp>
        <p:nvSpPr>
          <p:cNvPr id="23" name="Text 21"/>
          <p:cNvSpPr/>
          <p:nvPr/>
        </p:nvSpPr>
        <p:spPr>
          <a:xfrm>
            <a:off x="52120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need more help. This does not make sense to me yet.</a:t>
            </a:r>
            <a:endParaRPr lang="en-US" sz="900" dirty="0"/>
          </a:p>
        </p:txBody>
      </p:sp>
      <p:sp>
        <p:nvSpPr>
          <p:cNvPr id="24" name="Text 22"/>
          <p:cNvSpPr/>
          <p:nvPr/>
        </p:nvSpPr>
        <p:spPr>
          <a:xfrm>
            <a:off x="45720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25" name="Shape 23"/>
          <p:cNvSpPr/>
          <p:nvPr/>
        </p:nvSpPr>
        <p:spPr>
          <a:xfrm>
            <a:off x="2560320" y="1371600"/>
            <a:ext cx="1965960" cy="2377440"/>
          </a:xfrm>
          <a:prstGeom prst="roundRect">
            <a:avLst>
              <a:gd name="adj" fmla="val 3721"/>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Shape 24"/>
          <p:cNvSpPr/>
          <p:nvPr/>
        </p:nvSpPr>
        <p:spPr>
          <a:xfrm>
            <a:off x="3287268" y="1508760"/>
            <a:ext cx="512064" cy="512064"/>
          </a:xfrm>
          <a:prstGeom prst="ellipse">
            <a:avLst/>
          </a:prstGeom>
          <a:solidFill>
            <a:srgbClr val="B0883B"/>
          </a:solidFill>
          <a:ln/>
        </p:spPr>
      </p:sp>
      <p:sp>
        <p:nvSpPr>
          <p:cNvPr id="27" name="Text 25"/>
          <p:cNvSpPr/>
          <p:nvPr/>
        </p:nvSpPr>
        <p:spPr>
          <a:xfrm>
            <a:off x="328726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2</a:t>
            </a:r>
            <a:endParaRPr lang="en-US" sz="2000" dirty="0"/>
          </a:p>
        </p:txBody>
      </p:sp>
      <p:sp>
        <p:nvSpPr>
          <p:cNvPr id="28" name="Text 26"/>
          <p:cNvSpPr/>
          <p:nvPr/>
        </p:nvSpPr>
        <p:spPr>
          <a:xfrm>
            <a:off x="260604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Getting There</a:t>
            </a:r>
            <a:endParaRPr lang="en-US" sz="1150" dirty="0"/>
          </a:p>
        </p:txBody>
      </p:sp>
      <p:sp>
        <p:nvSpPr>
          <p:cNvPr id="29" name="Text 27"/>
          <p:cNvSpPr/>
          <p:nvPr/>
        </p:nvSpPr>
        <p:spPr>
          <a:xfrm>
            <a:off x="267004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understand the idea but I make mistakes when I work.</a:t>
            </a:r>
            <a:endParaRPr lang="en-US" sz="900" dirty="0"/>
          </a:p>
        </p:txBody>
      </p:sp>
      <p:sp>
        <p:nvSpPr>
          <p:cNvPr id="30" name="Text 28"/>
          <p:cNvSpPr/>
          <p:nvPr/>
        </p:nvSpPr>
        <p:spPr>
          <a:xfrm>
            <a:off x="260604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1" name="Shape 29"/>
          <p:cNvSpPr/>
          <p:nvPr/>
        </p:nvSpPr>
        <p:spPr>
          <a:xfrm>
            <a:off x="4709160" y="1371600"/>
            <a:ext cx="1965960" cy="2377440"/>
          </a:xfrm>
          <a:prstGeom prst="roundRect">
            <a:avLst>
              <a:gd name="adj" fmla="val 3721"/>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2" name="Shape 30"/>
          <p:cNvSpPr/>
          <p:nvPr/>
        </p:nvSpPr>
        <p:spPr>
          <a:xfrm>
            <a:off x="5436108" y="1508760"/>
            <a:ext cx="512064" cy="512064"/>
          </a:xfrm>
          <a:prstGeom prst="ellipse">
            <a:avLst/>
          </a:prstGeom>
          <a:solidFill>
            <a:srgbClr val="B0883B"/>
          </a:solidFill>
          <a:ln/>
        </p:spPr>
      </p:sp>
      <p:sp>
        <p:nvSpPr>
          <p:cNvPr id="33" name="Text 31"/>
          <p:cNvSpPr/>
          <p:nvPr/>
        </p:nvSpPr>
        <p:spPr>
          <a:xfrm>
            <a:off x="543610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3</a:t>
            </a:r>
            <a:endParaRPr lang="en-US" sz="2000" dirty="0"/>
          </a:p>
        </p:txBody>
      </p:sp>
      <p:sp>
        <p:nvSpPr>
          <p:cNvPr id="34" name="Text 32"/>
          <p:cNvSpPr/>
          <p:nvPr/>
        </p:nvSpPr>
        <p:spPr>
          <a:xfrm>
            <a:off x="475488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Got It!</a:t>
            </a:r>
            <a:endParaRPr lang="en-US" sz="1150" dirty="0"/>
          </a:p>
        </p:txBody>
      </p:sp>
      <p:sp>
        <p:nvSpPr>
          <p:cNvPr id="35" name="Text 33"/>
          <p:cNvSpPr/>
          <p:nvPr/>
        </p:nvSpPr>
        <p:spPr>
          <a:xfrm>
            <a:off x="481888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solve problems on my own and explain my thinking.</a:t>
            </a:r>
            <a:endParaRPr lang="en-US" sz="900" dirty="0"/>
          </a:p>
        </p:txBody>
      </p:sp>
      <p:sp>
        <p:nvSpPr>
          <p:cNvPr id="36" name="Text 34"/>
          <p:cNvSpPr/>
          <p:nvPr/>
        </p:nvSpPr>
        <p:spPr>
          <a:xfrm>
            <a:off x="475488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7" name="Shape 35"/>
          <p:cNvSpPr/>
          <p:nvPr/>
        </p:nvSpPr>
        <p:spPr>
          <a:xfrm>
            <a:off x="6858000" y="1371600"/>
            <a:ext cx="1965960" cy="2377440"/>
          </a:xfrm>
          <a:prstGeom prst="roundRect">
            <a:avLst>
              <a:gd name="adj" fmla="val 3721"/>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Shape 36"/>
          <p:cNvSpPr/>
          <p:nvPr/>
        </p:nvSpPr>
        <p:spPr>
          <a:xfrm>
            <a:off x="7584948" y="1508760"/>
            <a:ext cx="512064" cy="512064"/>
          </a:xfrm>
          <a:prstGeom prst="ellipse">
            <a:avLst/>
          </a:prstGeom>
          <a:solidFill>
            <a:srgbClr val="B0883B"/>
          </a:solidFill>
          <a:ln/>
        </p:spPr>
      </p:sp>
      <p:sp>
        <p:nvSpPr>
          <p:cNvPr id="39" name="Text 37"/>
          <p:cNvSpPr/>
          <p:nvPr/>
        </p:nvSpPr>
        <p:spPr>
          <a:xfrm>
            <a:off x="758494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4</a:t>
            </a:r>
            <a:endParaRPr lang="en-US" sz="2000" dirty="0"/>
          </a:p>
        </p:txBody>
      </p:sp>
      <p:sp>
        <p:nvSpPr>
          <p:cNvPr id="40" name="Text 38"/>
          <p:cNvSpPr/>
          <p:nvPr/>
        </p:nvSpPr>
        <p:spPr>
          <a:xfrm>
            <a:off x="690372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Can Teach It</a:t>
            </a:r>
            <a:endParaRPr lang="en-US" sz="1150" dirty="0"/>
          </a:p>
        </p:txBody>
      </p:sp>
      <p:sp>
        <p:nvSpPr>
          <p:cNvPr id="41" name="Text 39"/>
          <p:cNvSpPr/>
          <p:nvPr/>
        </p:nvSpPr>
        <p:spPr>
          <a:xfrm>
            <a:off x="696772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clearly teach this strategy to a classmate.</a:t>
            </a:r>
            <a:endParaRPr lang="en-US" sz="900" dirty="0"/>
          </a:p>
        </p:txBody>
      </p:sp>
      <p:sp>
        <p:nvSpPr>
          <p:cNvPr id="42" name="Text 40"/>
          <p:cNvSpPr/>
          <p:nvPr/>
        </p:nvSpPr>
        <p:spPr>
          <a:xfrm>
            <a:off x="690372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43" name="Shape 41"/>
          <p:cNvSpPr/>
          <p:nvPr/>
        </p:nvSpPr>
        <p:spPr>
          <a:xfrm>
            <a:off x="411480" y="3977640"/>
            <a:ext cx="8412480" cy="685800"/>
          </a:xfrm>
          <a:prstGeom prst="roundRect">
            <a:avLst>
              <a:gd name="adj" fmla="val 10667"/>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44" name="Text 42"/>
          <p:cNvSpPr/>
          <p:nvPr/>
        </p:nvSpPr>
        <p:spPr>
          <a:xfrm>
            <a:off x="640080" y="3977640"/>
            <a:ext cx="7955280" cy="685800"/>
          </a:xfrm>
          <a:prstGeom prst="rect">
            <a:avLst/>
          </a:prstGeom>
          <a:noFill/>
          <a:ln/>
        </p:spPr>
        <p:txBody>
          <a:bodyPr wrap="square" rtlCol="0" anchor="ctr"/>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My next step:  </a:t>
            </a:r>
            <a:pPr indent="0" marL="0">
              <a:buNone/>
            </a:pPr>
            <a:r>
              <a:rPr lang="en-US" sz="1050" dirty="0">
                <a:solidFill>
                  <a:srgbClr val="24323F"/>
                </a:solidFill>
                <a:latin typeface="Hanken Grotesk" pitchFamily="34" charset="0"/>
                <a:ea typeface="Hanken Grotesk" pitchFamily="34" charset="-122"/>
                <a:cs typeface="Hanken Grotesk" pitchFamily="34" charset="-120"/>
              </a:rPr>
              <a:t>To move up one level, I will ___.</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Learning Objectives / Objetivos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2</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100" i="1" dirty="0">
                <a:solidFill>
                  <a:srgbClr val="8A96A3"/>
                </a:solidFill>
                <a:latin typeface="Hanken Grotesk" pitchFamily="34" charset="0"/>
                <a:ea typeface="Hanken Grotesk" pitchFamily="34" charset="-122"/>
                <a:cs typeface="Hanken Grotesk" pitchFamily="34" charset="-120"/>
              </a:rPr>
              <a:t>Today's goals — what I will know and be able to say:</a:t>
            </a:r>
            <a:endParaRPr lang="en-US" sz="1100" dirty="0"/>
          </a:p>
        </p:txBody>
      </p:sp>
      <p:sp>
        <p:nvSpPr>
          <p:cNvPr id="18" name="Shape 16"/>
          <p:cNvSpPr/>
          <p:nvPr/>
        </p:nvSpPr>
        <p:spPr>
          <a:xfrm>
            <a:off x="411480" y="1005840"/>
            <a:ext cx="8412480" cy="1600200"/>
          </a:xfrm>
          <a:prstGeom prst="roundRect">
            <a:avLst>
              <a:gd name="adj" fmla="val 4571"/>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170432"/>
            <a:ext cx="1920240" cy="310896"/>
          </a:xfrm>
          <a:prstGeom prst="rect">
            <a:avLst>
              <a:gd name="adj" fmla="val 50000"/>
            </a:avLst>
          </a:prstGeom>
          <a:solidFill>
            <a:srgbClr val="B0883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CONTENT OBJECTIVE</a:t>
            </a:r>
            <a:endParaRPr lang="en-US" sz="1000" dirty="0"/>
          </a:p>
        </p:txBody>
      </p:sp>
      <p:sp>
        <p:nvSpPr>
          <p:cNvPr id="20" name="Text 18"/>
          <p:cNvSpPr/>
          <p:nvPr/>
        </p:nvSpPr>
        <p:spPr>
          <a:xfrm>
            <a:off x="2651760" y="1170432"/>
            <a:ext cx="6035040" cy="310896"/>
          </a:xfrm>
          <a:prstGeom prst="rect">
            <a:avLst/>
          </a:prstGeom>
          <a:noFill/>
          <a:ln/>
        </p:spPr>
        <p:txBody>
          <a:bodyPr wrap="square" rtlCol="0" anchor="ctr"/>
          <a:lstStyle/>
          <a:p>
            <a:pPr indent="0" marL="0">
              <a:buNone/>
            </a:pPr>
            <a:r>
              <a:rPr lang="en-US" sz="1300" b="1" dirty="0">
                <a:solidFill>
                  <a:srgbClr val="B0883B"/>
                </a:solidFill>
                <a:latin typeface="Outfit" pitchFamily="34" charset="0"/>
                <a:ea typeface="Outfit" pitchFamily="34" charset="-122"/>
                <a:cs typeface="Outfit" pitchFamily="34" charset="-120"/>
              </a:rPr>
              <a:t>I can…  </a:t>
            </a:r>
            <a:pPr indent="0" marL="0">
              <a:buNone/>
            </a:pPr>
            <a:r>
              <a:rPr lang="en-US" sz="1100" i="1" dirty="0">
                <a:solidFill>
                  <a:srgbClr val="8A96A3"/>
                </a:solidFill>
                <a:latin typeface="Outfit" pitchFamily="34" charset="0"/>
                <a:ea typeface="Outfit" pitchFamily="34" charset="-122"/>
                <a:cs typeface="Outfit" pitchFamily="34" charset="-120"/>
              </a:rPr>
              <a:t>Yo puedo…</a:t>
            </a:r>
            <a:endParaRPr lang="en-US" sz="1300" dirty="0"/>
          </a:p>
        </p:txBody>
      </p:sp>
      <p:sp>
        <p:nvSpPr>
          <p:cNvPr id="21" name="Text 19"/>
          <p:cNvSpPr/>
          <p:nvPr/>
        </p:nvSpPr>
        <p:spPr>
          <a:xfrm>
            <a:off x="640080" y="1572768"/>
            <a:ext cx="7955280" cy="914400"/>
          </a:xfrm>
          <a:prstGeom prst="rect">
            <a:avLst/>
          </a:prstGeom>
          <a:noFill/>
          <a:ln/>
        </p:spPr>
        <p:txBody>
          <a:bodyPr wrap="square" rtlCol="0" anchor="t"/>
          <a:lstStyle/>
          <a:p>
            <a:pPr indent="0" marL="0">
              <a:lnSpc>
                <a:spcPct val="105000"/>
              </a:lnSpc>
              <a:buNone/>
            </a:pPr>
            <a:r>
              <a:rPr lang="en-US" sz="1800" dirty="0">
                <a:solidFill>
                  <a:srgbClr val="17324D"/>
                </a:solidFill>
                <a:latin typeface="Hanken Grotesk" pitchFamily="34" charset="0"/>
                <a:ea typeface="Hanken Grotesk" pitchFamily="34" charset="-122"/>
                <a:cs typeface="Hanken Grotesk" pitchFamily="34" charset="-120"/>
              </a:rPr>
              <a:t>I can find the surface area of a solid by using its net.</a:t>
            </a:r>
            <a:endParaRPr lang="en-US" sz="1800" dirty="0"/>
          </a:p>
        </p:txBody>
      </p:sp>
      <p:sp>
        <p:nvSpPr>
          <p:cNvPr id="22" name="Shape 20"/>
          <p:cNvSpPr/>
          <p:nvPr/>
        </p:nvSpPr>
        <p:spPr>
          <a:xfrm>
            <a:off x="411480" y="2788920"/>
            <a:ext cx="8412480" cy="1600200"/>
          </a:xfrm>
          <a:prstGeom prst="roundRect">
            <a:avLst>
              <a:gd name="adj" fmla="val 4571"/>
            </a:avLst>
          </a:prstGeom>
          <a:solidFill>
            <a:srgbClr val="FBEFD0"/>
          </a:solidFill>
          <a:ln w="12700">
            <a:solidFill>
              <a:srgbClr val="F2C15B"/>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953512"/>
            <a:ext cx="1920240" cy="310896"/>
          </a:xfrm>
          <a:prstGeom prst="rect">
            <a:avLst>
              <a:gd name="adj" fmla="val 50000"/>
            </a:avLst>
          </a:prstGeom>
          <a:solidFill>
            <a:srgbClr val="B0883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LANGUAGE OBJECTIVE</a:t>
            </a:r>
            <a:endParaRPr lang="en-US" sz="1000" dirty="0"/>
          </a:p>
        </p:txBody>
      </p:sp>
      <p:sp>
        <p:nvSpPr>
          <p:cNvPr id="24" name="Text 22"/>
          <p:cNvSpPr/>
          <p:nvPr/>
        </p:nvSpPr>
        <p:spPr>
          <a:xfrm>
            <a:off x="2651760" y="2953512"/>
            <a:ext cx="6035040" cy="310896"/>
          </a:xfrm>
          <a:prstGeom prst="rect">
            <a:avLst/>
          </a:prstGeom>
          <a:noFill/>
          <a:ln/>
        </p:spPr>
        <p:txBody>
          <a:bodyPr wrap="square" rtlCol="0" anchor="ctr"/>
          <a:lstStyle/>
          <a:p>
            <a:pPr indent="0" marL="0">
              <a:buNone/>
            </a:pPr>
            <a:r>
              <a:rPr lang="en-US" sz="1300" b="1" dirty="0">
                <a:solidFill>
                  <a:srgbClr val="B0883B"/>
                </a:solidFill>
                <a:latin typeface="Outfit" pitchFamily="34" charset="0"/>
                <a:ea typeface="Outfit" pitchFamily="34" charset="-122"/>
                <a:cs typeface="Outfit" pitchFamily="34" charset="-120"/>
              </a:rPr>
              <a:t>I can explain…  </a:t>
            </a:r>
            <a:pPr indent="0" marL="0">
              <a:buNone/>
            </a:pPr>
            <a:r>
              <a:rPr lang="en-US" sz="1100" i="1" dirty="0">
                <a:solidFill>
                  <a:srgbClr val="8A96A3"/>
                </a:solidFill>
                <a:latin typeface="Outfit" pitchFamily="34" charset="0"/>
                <a:ea typeface="Outfit" pitchFamily="34" charset="-122"/>
                <a:cs typeface="Outfit" pitchFamily="34" charset="-120"/>
              </a:rPr>
              <a:t>Puedo explicar…</a:t>
            </a:r>
            <a:endParaRPr lang="en-US" sz="1300" dirty="0"/>
          </a:p>
        </p:txBody>
      </p:sp>
      <p:sp>
        <p:nvSpPr>
          <p:cNvPr id="25" name="Text 23"/>
          <p:cNvSpPr/>
          <p:nvPr/>
        </p:nvSpPr>
        <p:spPr>
          <a:xfrm>
            <a:off x="640080" y="3355848"/>
            <a:ext cx="7955280" cy="914400"/>
          </a:xfrm>
          <a:prstGeom prst="rect">
            <a:avLst/>
          </a:prstGeom>
          <a:noFill/>
          <a:ln/>
        </p:spPr>
        <p:txBody>
          <a:bodyPr wrap="square" rtlCol="0" anchor="t"/>
          <a:lstStyle/>
          <a:p>
            <a:pPr indent="0" marL="0">
              <a:lnSpc>
                <a:spcPct val="105000"/>
              </a:lnSpc>
              <a:buNone/>
            </a:pPr>
            <a:r>
              <a:rPr lang="en-US" sz="1700" dirty="0">
                <a:solidFill>
                  <a:srgbClr val="17324D"/>
                </a:solidFill>
                <a:latin typeface="Hanken Grotesk" pitchFamily="34" charset="0"/>
                <a:ea typeface="Hanken Grotesk" pitchFamily="34" charset="-122"/>
                <a:cs typeface="Hanken Grotesk" pitchFamily="34" charset="-120"/>
              </a:rPr>
              <a:t>I can explain my work using the words surface area, net, face, and two-dimensional.</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Launch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3</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LAUNCH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To find how much wrapping paper a time capsule box needs, why is unfolding it into a net more helpful than looking at the 3D box?</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surface area</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net</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two-dimensional</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edge</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Explore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4</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EXPLORE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For the box l = 8, w = 5, h = 3, you found three face pairs. How did you use the net to organize the faces into pairs, and which pair had the largest area?</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surface area</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net</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two-dimensional</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edge</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Connect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5</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CONNECT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 gift box is 14 × 10 × 6 in and one sheet of paper covers 400 in². Talk through how to find how many sheets are needed to cover the whole box.</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surface area</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net</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two-dimensional</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edge</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Reflect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6</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REFLECT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 classmate found the surface area of a box but only multiplied two of the three face pairs by 2. How would you explain why every pair must be doubled?</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surface area</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net</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two-dimensional</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edge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Practice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7</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PRACTICE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During practice on Surface Area Using Nets, what strategy did you use when a problem felt tricky?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Surface area</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Net</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Two-dimensional</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Be Curious / Sé Curioso</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8</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3716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VISUAL PROMPT</a:t>
            </a:r>
            <a:endParaRPr lang="en-US" sz="900" dirty="0"/>
          </a:p>
        </p:txBody>
      </p:sp>
      <p:sp>
        <p:nvSpPr>
          <p:cNvPr id="19" name="Text 17"/>
          <p:cNvSpPr/>
          <p:nvPr/>
        </p:nvSpPr>
        <p:spPr>
          <a:xfrm>
            <a:off x="594360" y="1207008"/>
            <a:ext cx="379476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Time Capsule Project</a:t>
            </a:r>
            <a:endParaRPr lang="en-US" sz="1100" dirty="0"/>
          </a:p>
        </p:txBody>
      </p:sp>
      <p:sp>
        <p:nvSpPr>
          <p:cNvPr id="20" name="Text 18"/>
          <p:cNvSpPr/>
          <p:nvPr/>
        </p:nvSpPr>
        <p:spPr>
          <a:xfrm>
            <a:off x="594360" y="1508760"/>
            <a:ext cx="3794760" cy="1554480"/>
          </a:xfrm>
          <a:prstGeom prst="rect">
            <a:avLst/>
          </a:prstGeom>
          <a:noFill/>
          <a:ln/>
        </p:spPr>
        <p:txBody>
          <a:bodyPr wrap="square" rtlCol="0" anchor="t"/>
          <a:lstStyle/>
          <a:p>
            <a:pPr indent="0" marL="0">
              <a:buNone/>
            </a:pPr>
            <a:r>
              <a:rPr lang="en-US" sz="1150" dirty="0">
                <a:solidFill>
                  <a:srgbClr val="24323F"/>
                </a:solidFill>
                <a:latin typeface="Hanken Grotesk" pitchFamily="34" charset="0"/>
                <a:ea typeface="Hanken Grotesk" pitchFamily="34" charset="-122"/>
                <a:cs typeface="Hanken Grotesk" pitchFamily="34" charset="-120"/>
              </a:rPr>
              <a:t>Your class is designing custom wrapping paper for time capsule boxes. To figure out how much paper you need, you have to find the total surface area of each box. The trick? Unfold the box into a net so you can see every face laid flat!</a:t>
            </a:r>
            <a:endParaRPr lang="en-US" sz="1150" dirty="0"/>
          </a:p>
        </p:txBody>
      </p:sp>
      <p:sp>
        <p:nvSpPr>
          <p:cNvPr id="21" name="Text 19"/>
          <p:cNvSpPr/>
          <p:nvPr/>
        </p:nvSpPr>
        <p:spPr>
          <a:xfrm>
            <a:off x="594360" y="3154680"/>
            <a:ext cx="365760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first idea:</a:t>
            </a:r>
            <a:endParaRPr lang="en-US" sz="900" dirty="0"/>
          </a:p>
        </p:txBody>
      </p:sp>
      <p:sp>
        <p:nvSpPr>
          <p:cNvPr id="22" name="Shape 20"/>
          <p:cNvSpPr/>
          <p:nvPr/>
        </p:nvSpPr>
        <p:spPr>
          <a:xfrm>
            <a:off x="594360" y="3566160"/>
            <a:ext cx="3794760" cy="0"/>
          </a:xfrm>
          <a:prstGeom prst="line">
            <a:avLst/>
          </a:prstGeom>
          <a:noFill/>
          <a:ln w="9525">
            <a:solidFill>
              <a:srgbClr val="C7CDD2"/>
            </a:solidFill>
            <a:prstDash val="dash"/>
          </a:ln>
        </p:spPr>
      </p:sp>
      <p:sp>
        <p:nvSpPr>
          <p:cNvPr id="23" name="Shape 21"/>
          <p:cNvSpPr/>
          <p:nvPr/>
        </p:nvSpPr>
        <p:spPr>
          <a:xfrm>
            <a:off x="594360" y="3886200"/>
            <a:ext cx="3794760" cy="0"/>
          </a:xfrm>
          <a:prstGeom prst="line">
            <a:avLst/>
          </a:prstGeom>
          <a:noFill/>
          <a:ln w="9525">
            <a:solidFill>
              <a:srgbClr val="C7CDD2"/>
            </a:solidFill>
            <a:prstDash val="dash"/>
          </a:ln>
        </p:spPr>
      </p:sp>
      <p:sp>
        <p:nvSpPr>
          <p:cNvPr id="24" name="Shape 22"/>
          <p:cNvSpPr/>
          <p:nvPr/>
        </p:nvSpPr>
        <p:spPr>
          <a:xfrm>
            <a:off x="594360" y="4206240"/>
            <a:ext cx="3794760" cy="0"/>
          </a:xfrm>
          <a:prstGeom prst="line">
            <a:avLst/>
          </a:prstGeom>
          <a:noFill/>
          <a:ln w="9525">
            <a:solidFill>
              <a:srgbClr val="C7CDD2"/>
            </a:solidFill>
            <a:prstDash val="dash"/>
          </a:ln>
        </p:spPr>
      </p:sp>
      <p:sp>
        <p:nvSpPr>
          <p:cNvPr id="25" name="Shape 23"/>
          <p:cNvSpPr/>
          <p:nvPr/>
        </p:nvSpPr>
        <p:spPr>
          <a:xfrm>
            <a:off x="4709160" y="685800"/>
            <a:ext cx="4114800" cy="1920240"/>
          </a:xfrm>
          <a:prstGeom prst="roundRect">
            <a:avLst>
              <a:gd name="adj" fmla="val 381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4709160" y="685800"/>
            <a:ext cx="411480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I Notice…</a:t>
            </a:r>
            <a:endParaRPr lang="en-US" sz="1000" dirty="0"/>
          </a:p>
        </p:txBody>
      </p:sp>
      <p:sp>
        <p:nvSpPr>
          <p:cNvPr id="27" name="Text 25"/>
          <p:cNvSpPr/>
          <p:nvPr/>
        </p:nvSpPr>
        <p:spPr>
          <a:xfrm>
            <a:off x="4892040" y="1051560"/>
            <a:ext cx="3749040" cy="146304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How many faces does a rectangular prism have?</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shapes do you see when the box is unfolded?</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Are all the faces the same size?</a:t>
            </a:r>
            <a:endParaRPr lang="en-US" sz="1000" dirty="0"/>
          </a:p>
        </p:txBody>
      </p:sp>
      <p:sp>
        <p:nvSpPr>
          <p:cNvPr id="28" name="Shape 26"/>
          <p:cNvSpPr/>
          <p:nvPr/>
        </p:nvSpPr>
        <p:spPr>
          <a:xfrm>
            <a:off x="4709160" y="2743200"/>
            <a:ext cx="4114800" cy="1965960"/>
          </a:xfrm>
          <a:prstGeom prst="roundRect">
            <a:avLst>
              <a:gd name="adj" fmla="val 372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4709160" y="2743200"/>
            <a:ext cx="411480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I Wonder…</a:t>
            </a:r>
            <a:endParaRPr lang="en-US" sz="1000" dirty="0"/>
          </a:p>
        </p:txBody>
      </p:sp>
      <p:sp>
        <p:nvSpPr>
          <p:cNvPr id="30" name="Text 28"/>
          <p:cNvSpPr/>
          <p:nvPr/>
        </p:nvSpPr>
        <p:spPr>
          <a:xfrm>
            <a:off x="4892040" y="3108960"/>
            <a:ext cx="3749040" cy="150876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Is there more than one way to unfold a box into a net?</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How does a net help you find surface area more easily than looking at the 3D shape?</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Vocabulary / Vocabulario</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10-3</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9</a:t>
            </a:r>
            <a:endParaRPr lang="en-US" sz="8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11480" y="685800"/>
          <a:ext cx="8412480" cy="914400"/>
        </p:xfrm>
        <a:graphic>
          <a:graphicData uri="http://schemas.openxmlformats.org/drawingml/2006/table">
            <a:tbl>
              <a:tblPr/>
              <a:tblGrid>
                <a:gridCol w="2103120"/>
                <a:gridCol w="4114800"/>
                <a:gridCol w="2194560"/>
              </a:tblGrid>
              <a:tr h="457200">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Term / Término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Meaning / Significado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Example / Ejemplo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Surface area</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Área de superficie</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The total area of all the flat sides of a solid.</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El área total de todos los lados planos de un sólido.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A box 6 × 4 × 2: SA = 2(24) + 2(12) + 2(8) = 88 in² — like wrapping paper needed</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Net</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Plantilla (desarrollo plano)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flat shape that folds up into a solid.</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Una figura plana que se dobla y forma un sólido.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Cut along the edges of a cereal box and unfold it flat — you see all 6 faces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Face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Cara</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One flat side of a solid shape.</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lado plano de una figura sólida.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A rectangular prism has 6 faces: top, bottom, front, back, left, right</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Two-dimensional</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Bidimensional</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flat shape with length and width, but no thickness.</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Una figura plana con largo y ancho, pero sin grosor.</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A rectangle drawn on paper is 2D — it has length and width but no depth</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Edge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Arista</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The line where two flat sides of a solid meet.</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La línea donde se unen dos lados planos de un sólido.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A cube has 12 edges — the lines where two flat faces connect</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bl>
          </a:graphicData>
        </a:graphic>
      </p:graphicFrame>
      <p:sp>
        <p:nvSpPr>
          <p:cNvPr id="18" name="Text 15"/>
          <p:cNvSpPr/>
          <p:nvPr/>
        </p:nvSpPr>
        <p:spPr>
          <a:xfrm>
            <a:off x="411480" y="3520440"/>
            <a:ext cx="8412480" cy="237744"/>
          </a:xfrm>
          <a:prstGeom prst="rect">
            <a:avLst/>
          </a:prstGeom>
          <a:noFill/>
          <a:ln/>
        </p:spPr>
        <p:txBody>
          <a:bodyPr wrap="square" rtlCol="0" anchor="ctr"/>
          <a:lstStyle/>
          <a:p>
            <a:pPr indent="0" marL="0">
              <a:buNone/>
            </a:pPr>
            <a:r>
              <a:rPr lang="en-US" sz="950" b="1" dirty="0">
                <a:solidFill>
                  <a:srgbClr val="17324D"/>
                </a:solidFill>
                <a:latin typeface="Outfit" pitchFamily="34" charset="0"/>
                <a:ea typeface="Outfit" pitchFamily="34" charset="-122"/>
                <a:cs typeface="Outfit" pitchFamily="34" charset="-120"/>
              </a:rPr>
              <a:t>Net — example vs. non-example:</a:t>
            </a:r>
            <a:endParaRPr lang="en-US" sz="950" dirty="0"/>
          </a:p>
        </p:txBody>
      </p:sp>
      <p:sp>
        <p:nvSpPr>
          <p:cNvPr id="19" name="Shape 16"/>
          <p:cNvSpPr/>
          <p:nvPr/>
        </p:nvSpPr>
        <p:spPr>
          <a:xfrm>
            <a:off x="411480" y="3813048"/>
            <a:ext cx="4114800" cy="457200"/>
          </a:xfrm>
          <a:prstGeom prst="roundRect">
            <a:avLst>
              <a:gd name="adj" fmla="val 10000"/>
            </a:avLst>
          </a:prstGeom>
          <a:solidFill>
            <a:srgbClr val="E7F6F4"/>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0" name="Text 17"/>
          <p:cNvSpPr/>
          <p:nvPr/>
        </p:nvSpPr>
        <p:spPr>
          <a:xfrm>
            <a:off x="521208" y="3813048"/>
            <a:ext cx="3895344" cy="457200"/>
          </a:xfrm>
          <a:prstGeom prst="rect">
            <a:avLst/>
          </a:prstGeom>
          <a:noFill/>
          <a:ln/>
        </p:spPr>
        <p:txBody>
          <a:bodyPr wrap="square" rtlCol="0" anchor="ctr"/>
          <a:lstStyle/>
          <a:p>
            <a:pPr indent="0" marL="0">
              <a:buNone/>
            </a:pPr>
            <a:r>
              <a:rPr lang="en-US" sz="900" b="1" dirty="0">
                <a:solidFill>
                  <a:srgbClr val="1FA6A2"/>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Six connected rectangles that fold into a box  </a:t>
            </a:r>
            <a:pPr indent="0" marL="0">
              <a:buNone/>
            </a:pPr>
            <a:r>
              <a:rPr lang="en-US" sz="800" dirty="0">
                <a:solidFill>
                  <a:srgbClr val="24323F"/>
                </a:solidFill>
                <a:latin typeface="Hanken Grotesk" pitchFamily="34" charset="0"/>
                <a:ea typeface="Hanken Grotesk" pitchFamily="34" charset="-122"/>
                <a:cs typeface="Hanken Grotesk" pitchFamily="34" charset="-120"/>
              </a:rPr>
              <a:t>It folds up into a solid.</a:t>
            </a:r>
            <a:endParaRPr lang="en-US" sz="900" dirty="0"/>
          </a:p>
        </p:txBody>
      </p:sp>
      <p:sp>
        <p:nvSpPr>
          <p:cNvPr id="21" name="Shape 18"/>
          <p:cNvSpPr/>
          <p:nvPr/>
        </p:nvSpPr>
        <p:spPr>
          <a:xfrm>
            <a:off x="4663440" y="3813048"/>
            <a:ext cx="4114800" cy="457200"/>
          </a:xfrm>
          <a:prstGeom prst="roundRect">
            <a:avLst>
              <a:gd name="adj" fmla="val 10000"/>
            </a:avLst>
          </a:prstGeom>
          <a:solidFill>
            <a:srgbClr val="FDECEA"/>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2" name="Text 19"/>
          <p:cNvSpPr/>
          <p:nvPr/>
        </p:nvSpPr>
        <p:spPr>
          <a:xfrm>
            <a:off x="4773168" y="3813048"/>
            <a:ext cx="3895344" cy="457200"/>
          </a:xfrm>
          <a:prstGeom prst="rect">
            <a:avLst/>
          </a:prstGeom>
          <a:noFill/>
          <a:ln/>
        </p:spPr>
        <p:txBody>
          <a:bodyPr wrap="square" rtlCol="0" anchor="ctr"/>
          <a:lstStyle/>
          <a:p>
            <a:pPr indent="0" marL="0">
              <a:buNone/>
            </a:pPr>
            <a:r>
              <a:rPr lang="en-US" sz="900" b="1" dirty="0">
                <a:solidFill>
                  <a:srgbClr val="C0392B"/>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A single filled-in square  </a:t>
            </a:r>
            <a:pPr indent="0" marL="0">
              <a:buNone/>
            </a:pPr>
            <a:r>
              <a:rPr lang="en-US" sz="800" dirty="0">
                <a:solidFill>
                  <a:srgbClr val="24323F"/>
                </a:solidFill>
                <a:latin typeface="Hanken Grotesk" pitchFamily="34" charset="0"/>
                <a:ea typeface="Hanken Grotesk" pitchFamily="34" charset="-122"/>
                <a:cs typeface="Hanken Grotesk" pitchFamily="34" charset="-120"/>
              </a:rPr>
              <a:t>One face alone is not a net.</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Neft Teacher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10-3: Surface Area Using Nets</dc:title>
  <dc:subject>6.G.4</dc:subject>
  <dc:creator>Neft Teacher</dc:creator>
  <cp:lastModifiedBy>Neft Teacher</cp:lastModifiedBy>
  <cp:revision>1</cp:revision>
  <dcterms:created xsi:type="dcterms:W3CDTF">2026-06-09T12:54:57Z</dcterms:created>
  <dcterms:modified xsi:type="dcterms:W3CDTF">2026-06-09T12:54:57Z</dcterms:modified>
</cp:coreProperties>
</file>