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A square pyramid has 4 lateral faces, not 3. Total lateral = 40 × 4 = 160 in². Correct: SA = 100 + 160 = 260 in².</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B0883B">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Surface Area of Pyramids</a:t>
            </a:r>
            <a:endParaRPr lang="en-US" sz="3000" dirty="0"/>
          </a:p>
        </p:txBody>
      </p:sp>
      <p:sp>
        <p:nvSpPr>
          <p:cNvPr id="7" name="Text 5"/>
          <p:cNvSpPr/>
          <p:nvPr/>
        </p:nvSpPr>
        <p:spPr>
          <a:xfrm>
            <a:off x="411480" y="4160520"/>
            <a:ext cx="118872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6.G.4</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10  ·  Lesson 10-5</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B0883B"/>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find the surface area of a pyramid by adding the base area and the lateral faces.</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B0883B"/>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work using the words pyramid, slant height, lateral face, and base.</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How do we find the surface area of a pyramid?</a:t>
            </a:r>
            <a:endParaRPr lang="en-US" sz="1200" dirty="0"/>
          </a:p>
        </p:txBody>
      </p:sp>
      <p:sp>
        <p:nvSpPr>
          <p:cNvPr id="20" name="Shape 18"/>
          <p:cNvSpPr/>
          <p:nvPr/>
        </p:nvSpPr>
        <p:spPr>
          <a:xfrm>
            <a:off x="640080" y="1609344"/>
            <a:ext cx="274320" cy="274320"/>
          </a:xfrm>
          <a:prstGeom prst="ellipse">
            <a:avLst/>
          </a:prstGeom>
          <a:solidFill>
            <a:srgbClr val="B0883B"/>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a smaller square pyramid: base 4 × 4, slant height 5. What is the base area?</a:t>
            </a:r>
            <a:endParaRPr lang="en-US" sz="1050" dirty="0"/>
          </a:p>
        </p:txBody>
      </p:sp>
      <p:sp>
        <p:nvSpPr>
          <p:cNvPr id="23" name="Shape 21"/>
          <p:cNvSpPr/>
          <p:nvPr/>
        </p:nvSpPr>
        <p:spPr>
          <a:xfrm>
            <a:off x="640080" y="2084832"/>
            <a:ext cx="274320" cy="274320"/>
          </a:xfrm>
          <a:prstGeom prst="ellipse">
            <a:avLst/>
          </a:prstGeom>
          <a:solidFill>
            <a:srgbClr val="B0883B"/>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Right, 4 × 4 = 16. Now one triangular face: ½ × 4 × 5. What do you get?</a:t>
            </a:r>
            <a:endParaRPr lang="en-US" sz="1050" dirty="0"/>
          </a:p>
        </p:txBody>
      </p:sp>
      <p:sp>
        <p:nvSpPr>
          <p:cNvPr id="26" name="Shape 24"/>
          <p:cNvSpPr/>
          <p:nvPr/>
        </p:nvSpPr>
        <p:spPr>
          <a:xfrm>
            <a:off x="640080" y="2560320"/>
            <a:ext cx="274320" cy="274320"/>
          </a:xfrm>
          <a:prstGeom prst="ellipse">
            <a:avLst/>
          </a:prstGeom>
          <a:solidFill>
            <a:srgbClr val="B0883B"/>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Yes, 10. Four faces is 4 × 10 = 40. Now add the base: 16 + 40. What is the surface area?</a:t>
            </a:r>
            <a:endParaRPr lang="en-US" sz="1050" dirty="0"/>
          </a:p>
        </p:txBody>
      </p:sp>
      <p:sp>
        <p:nvSpPr>
          <p:cNvPr id="29" name="Shape 27"/>
          <p:cNvSpPr/>
          <p:nvPr/>
        </p:nvSpPr>
        <p:spPr>
          <a:xfrm>
            <a:off x="640080" y="3035808"/>
            <a:ext cx="274320" cy="274320"/>
          </a:xfrm>
          <a:prstGeom prst="ellipse">
            <a:avLst/>
          </a:prstGeom>
          <a:solidFill>
            <a:srgbClr val="B0883B"/>
          </a:solidFill>
          <a:ln/>
        </p:spPr>
      </p:sp>
      <p:sp>
        <p:nvSpPr>
          <p:cNvPr id="30" name="Text 28"/>
          <p:cNvSpPr/>
          <p:nvPr/>
        </p:nvSpPr>
        <p:spPr>
          <a:xfrm>
            <a:off x="640080" y="303580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1" name="Text 29"/>
          <p:cNvSpPr/>
          <p:nvPr/>
        </p:nvSpPr>
        <p:spPr>
          <a:xfrm>
            <a:off x="1024128" y="2980944"/>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Yes, SA = 56 in². Don't forget to add the base area!</a:t>
            </a:r>
            <a:endParaRPr lang="en-US" sz="1050" dirty="0"/>
          </a:p>
        </p:txBody>
      </p:sp>
      <p:sp>
        <p:nvSpPr>
          <p:cNvPr id="32" name="Text 30"/>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3" name="Shape 31"/>
          <p:cNvSpPr/>
          <p:nvPr/>
        </p:nvSpPr>
        <p:spPr>
          <a:xfrm>
            <a:off x="640080" y="4297680"/>
            <a:ext cx="5120640" cy="0"/>
          </a:xfrm>
          <a:prstGeom prst="line">
            <a:avLst/>
          </a:prstGeom>
          <a:noFill/>
          <a:ln w="9525">
            <a:solidFill>
              <a:srgbClr val="C7CDD2"/>
            </a:solidFill>
            <a:prstDash val="dash"/>
          </a:ln>
        </p:spPr>
      </p:sp>
      <p:sp>
        <p:nvSpPr>
          <p:cNvPr id="34" name="Shape 32"/>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6" name="Text 34"/>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 square pyramid time capsule display has a square base and four triangular faces that meet at a point on top. To find its surface area, which parts do you need to measure?</a:t>
            </a:r>
            <a:endParaRPr lang="en-US" sz="1000" dirty="0"/>
          </a:p>
        </p:txBody>
      </p:sp>
      <p:sp>
        <p:nvSpPr>
          <p:cNvPr id="37" name="Shape 35"/>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Text 36"/>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B0883B"/>
                </a:solidFill>
                <a:latin typeface="Outfit" pitchFamily="34" charset="0"/>
                <a:ea typeface="Outfit" pitchFamily="34" charset="-122"/>
                <a:cs typeface="Outfit" pitchFamily="34" charset="-120"/>
              </a:rPr>
              <a:t>🔑 Key Idea</a:t>
            </a:r>
            <a:endParaRPr lang="en-US" sz="950" dirty="0"/>
          </a:p>
        </p:txBody>
      </p:sp>
      <p:sp>
        <p:nvSpPr>
          <p:cNvPr id="39" name="Text 37"/>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Surface area of a pyramid = base area + the area of all the triangular lateral faces.</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Calculate the surface area of each pyramid display. SA = Base Area + Lateral Area. For each triangular face, use A = ½ × base × slant height.</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1</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2</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3</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4</a:t>
            </a:r>
            <a:endParaRPr lang="en-US" sz="900" dirty="0"/>
          </a:p>
        </p:txBody>
      </p:sp>
      <p:sp>
        <p:nvSpPr>
          <p:cNvPr id="24" name="Shape 22"/>
          <p:cNvSpPr/>
          <p:nvPr/>
        </p:nvSpPr>
        <p:spPr>
          <a:xfrm>
            <a:off x="594360" y="2560320"/>
            <a:ext cx="2514600" cy="1965960"/>
          </a:xfrm>
          <a:prstGeom prst="roundRect">
            <a:avLst>
              <a:gd name="adj" fmla="val 2326"/>
            </a:avLst>
          </a:prstGeom>
          <a:solidFill>
            <a:srgbClr val="FFFFFF"/>
          </a:solidFill>
          <a:ln w="12700">
            <a:solidFill>
              <a:srgbClr val="B0883B"/>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594360" y="2560320"/>
            <a:ext cx="2514600" cy="292608"/>
          </a:xfrm>
          <a:prstGeom prst="rect">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A</a:t>
            </a:r>
            <a:endParaRPr lang="en-US" sz="950" dirty="0"/>
          </a:p>
        </p:txBody>
      </p:sp>
      <p:sp>
        <p:nvSpPr>
          <p:cNvPr id="26" name="Shape 24"/>
          <p:cNvSpPr/>
          <p:nvPr/>
        </p:nvSpPr>
        <p:spPr>
          <a:xfrm>
            <a:off x="3246120" y="2560320"/>
            <a:ext cx="2514600" cy="1965960"/>
          </a:xfrm>
          <a:prstGeom prst="roundRect">
            <a:avLst>
              <a:gd name="adj" fmla="val 2326"/>
            </a:avLst>
          </a:prstGeom>
          <a:solidFill>
            <a:srgbClr val="FFFFFF"/>
          </a:solidFill>
          <a:ln w="12700">
            <a:solidFill>
              <a:srgbClr val="B0883B"/>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3246120" y="2560320"/>
            <a:ext cx="2514600" cy="292608"/>
          </a:xfrm>
          <a:prstGeom prst="rect">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B</a:t>
            </a:r>
            <a:endParaRPr lang="en-US" sz="950" dirty="0"/>
          </a:p>
        </p:txBody>
      </p:sp>
      <p:sp>
        <p:nvSpPr>
          <p:cNvPr id="28" name="Shape 26"/>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0" name="Text 28"/>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For Display A (square base 6×6, slant height 8), how did you combine the base area and the four triangular faces to get the total surface area?</a:t>
            </a:r>
            <a:endParaRPr lang="en-US" sz="1000" dirty="0"/>
          </a:p>
        </p:txBody>
      </p:sp>
      <p:sp>
        <p:nvSpPr>
          <p:cNvPr id="31" name="Shape 29"/>
          <p:cNvSpPr/>
          <p:nvPr/>
        </p:nvSpPr>
        <p:spPr>
          <a:xfrm>
            <a:off x="6217920" y="2743200"/>
            <a:ext cx="2423160" cy="0"/>
          </a:xfrm>
          <a:prstGeom prst="line">
            <a:avLst/>
          </a:prstGeom>
          <a:noFill/>
          <a:ln w="9525">
            <a:solidFill>
              <a:srgbClr val="C7CDD2"/>
            </a:solidFill>
            <a:prstDash val="dash"/>
          </a:ln>
        </p:spPr>
      </p:sp>
      <p:sp>
        <p:nvSpPr>
          <p:cNvPr id="32" name="Shape 30"/>
          <p:cNvSpPr/>
          <p:nvPr/>
        </p:nvSpPr>
        <p:spPr>
          <a:xfrm>
            <a:off x="6217920" y="3072384"/>
            <a:ext cx="2423160" cy="0"/>
          </a:xfrm>
          <a:prstGeom prst="line">
            <a:avLst/>
          </a:prstGeom>
          <a:noFill/>
          <a:ln w="9525">
            <a:solidFill>
              <a:srgbClr val="C7CDD2"/>
            </a:solidFill>
            <a:prstDash val="dash"/>
          </a:ln>
        </p:spPr>
      </p:sp>
      <p:sp>
        <p:nvSpPr>
          <p:cNvPr id="33" name="Shape 31"/>
          <p:cNvSpPr/>
          <p:nvPr/>
        </p:nvSpPr>
        <p:spPr>
          <a:xfrm>
            <a:off x="6217920" y="3401568"/>
            <a:ext cx="2423160" cy="0"/>
          </a:xfrm>
          <a:prstGeom prst="line">
            <a:avLst/>
          </a:prstGeom>
          <a:noFill/>
          <a:ln w="9525">
            <a:solidFill>
              <a:srgbClr val="C7CDD2"/>
            </a:solidFill>
            <a:prstDash val="dash"/>
          </a:ln>
        </p:spPr>
      </p:sp>
      <p:sp>
        <p:nvSpPr>
          <p:cNvPr id="34" name="Shape 32"/>
          <p:cNvSpPr/>
          <p:nvPr/>
        </p:nvSpPr>
        <p:spPr>
          <a:xfrm>
            <a:off x="6217920" y="3730752"/>
            <a:ext cx="2423160" cy="0"/>
          </a:xfrm>
          <a:prstGeom prst="line">
            <a:avLst/>
          </a:prstGeom>
          <a:noFill/>
          <a:ln w="9525">
            <a:solidFill>
              <a:srgbClr val="C7CDD2"/>
            </a:solidFill>
            <a:prstDash val="dash"/>
          </a:ln>
        </p:spPr>
      </p:sp>
      <p:sp>
        <p:nvSpPr>
          <p:cNvPr id="35" name="Shape 33"/>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Surface Area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Dimensions:  </a:t>
            </a:r>
            <a:pPr indent="0" marL="0">
              <a:buNone/>
            </a:pPr>
            <a:r>
              <a:rPr lang="en-US" sz="950" b="1" dirty="0">
                <a:solidFill>
                  <a:srgbClr val="24323F"/>
                </a:solidFill>
                <a:latin typeface="Courier New" pitchFamily="34" charset="0"/>
                <a:ea typeface="Courier New" pitchFamily="34" charset="-122"/>
                <a:cs typeface="Courier New" pitchFamily="34" charset="-120"/>
              </a:rPr>
              <a:t>Square pyramid: base edge = 10 in, slant height = 8 in</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Base Area:  </a:t>
            </a:r>
            <a:pPr indent="0" marL="0">
              <a:buNone/>
            </a:pPr>
            <a:r>
              <a:rPr lang="en-US" sz="950" b="1" dirty="0">
                <a:solidFill>
                  <a:srgbClr val="24323F"/>
                </a:solidFill>
                <a:latin typeface="Courier New" pitchFamily="34" charset="0"/>
                <a:ea typeface="Courier New" pitchFamily="34" charset="-122"/>
                <a:cs typeface="Courier New" pitchFamily="34" charset="-120"/>
              </a:rPr>
              <a:t>10 × 10 = 100 in²</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Lateral Area:  </a:t>
            </a:r>
            <a:pPr indent="0" marL="0">
              <a:buNone/>
            </a:pPr>
            <a:r>
              <a:rPr lang="en-US" sz="950" b="1" dirty="0">
                <a:solidFill>
                  <a:srgbClr val="24323F"/>
                </a:solidFill>
                <a:latin typeface="Courier New" pitchFamily="34" charset="0"/>
                <a:ea typeface="Courier New" pitchFamily="34" charset="-122"/>
                <a:cs typeface="Courier New" pitchFamily="34" charset="-120"/>
              </a:rPr>
              <a:t>½ × 10 × 8 = 40 in² (one face). Total lateral = 40 × 3 = 120 in²</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Answer:  </a:t>
            </a:r>
            <a:pPr indent="0" marL="0">
              <a:buNone/>
            </a:pPr>
            <a:r>
              <a:rPr lang="en-US" sz="950" b="1" dirty="0">
                <a:solidFill>
                  <a:srgbClr val="24323F"/>
                </a:solidFill>
                <a:latin typeface="Courier New" pitchFamily="34" charset="0"/>
                <a:ea typeface="Courier New" pitchFamily="34" charset="-122"/>
                <a:cs typeface="Courier New" pitchFamily="34" charset="-120"/>
              </a:rPr>
              <a:t>SA = 100 + 120 = 220 in²</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B0883B"/>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My square pyramid has a 6 × 6 base and a slant height of 8.</a:t>
            </a:r>
            <a:endParaRPr lang="en-US" sz="1050" dirty="0"/>
          </a:p>
        </p:txBody>
      </p:sp>
      <p:sp>
        <p:nvSpPr>
          <p:cNvPr id="22" name="Shape 20"/>
          <p:cNvSpPr/>
          <p:nvPr/>
        </p:nvSpPr>
        <p:spPr>
          <a:xfrm>
            <a:off x="594360" y="1719072"/>
            <a:ext cx="274320" cy="274320"/>
          </a:xfrm>
          <a:prstGeom prst="ellipse">
            <a:avLst/>
          </a:prstGeom>
          <a:solidFill>
            <a:srgbClr val="B0883B"/>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First the base area: 6 × 6 = 36.</a:t>
            </a:r>
            <a:endParaRPr lang="en-US" sz="1050" dirty="0"/>
          </a:p>
        </p:txBody>
      </p:sp>
      <p:sp>
        <p:nvSpPr>
          <p:cNvPr id="25" name="Shape 23"/>
          <p:cNvSpPr/>
          <p:nvPr/>
        </p:nvSpPr>
        <p:spPr>
          <a:xfrm>
            <a:off x="594360" y="2194560"/>
            <a:ext cx="274320" cy="274320"/>
          </a:xfrm>
          <a:prstGeom prst="ellipse">
            <a:avLst/>
          </a:prstGeom>
          <a:solidFill>
            <a:srgbClr val="B0883B"/>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Now one triangular face: ½ × 6 × 8 = 24. A square pyramid has 4 of them, so 4 × 24 = 96.</a:t>
            </a:r>
            <a:endParaRPr lang="en-US" sz="1050" dirty="0"/>
          </a:p>
        </p:txBody>
      </p:sp>
      <p:sp>
        <p:nvSpPr>
          <p:cNvPr id="28" name="Shape 26"/>
          <p:cNvSpPr/>
          <p:nvPr/>
        </p:nvSpPr>
        <p:spPr>
          <a:xfrm>
            <a:off x="594360" y="2670048"/>
            <a:ext cx="274320" cy="274320"/>
          </a:xfrm>
          <a:prstGeom prst="ellipse">
            <a:avLst/>
          </a:prstGeom>
          <a:solidFill>
            <a:srgbClr val="B0883B"/>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add the base and the side faces: 36 + 96 = 132.</a:t>
            </a:r>
            <a:endParaRPr lang="en-US" sz="1050" dirty="0"/>
          </a:p>
        </p:txBody>
      </p:sp>
      <p:sp>
        <p:nvSpPr>
          <p:cNvPr id="31" name="Shape 29"/>
          <p:cNvSpPr/>
          <p:nvPr/>
        </p:nvSpPr>
        <p:spPr>
          <a:xfrm>
            <a:off x="594360" y="3145536"/>
            <a:ext cx="274320" cy="274320"/>
          </a:xfrm>
          <a:prstGeom prst="ellipse">
            <a:avLst/>
          </a:prstGeom>
          <a:solidFill>
            <a:srgbClr val="B0883B"/>
          </a:solidFill>
          <a:ln/>
        </p:spPr>
      </p:sp>
      <p:sp>
        <p:nvSpPr>
          <p:cNvPr id="32" name="Text 30"/>
          <p:cNvSpPr/>
          <p:nvPr/>
        </p:nvSpPr>
        <p:spPr>
          <a:xfrm>
            <a:off x="594360" y="3145536"/>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5</a:t>
            </a:r>
            <a:endParaRPr lang="en-US" sz="1100" dirty="0"/>
          </a:p>
        </p:txBody>
      </p:sp>
      <p:sp>
        <p:nvSpPr>
          <p:cNvPr id="33" name="Text 31"/>
          <p:cNvSpPr/>
          <p:nvPr/>
        </p:nvSpPr>
        <p:spPr>
          <a:xfrm>
            <a:off x="978408" y="3090672"/>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So the total surface area is 132 in². I used the slant height (8) for the triangles, not the pyramid's height.</a:t>
            </a:r>
            <a:endParaRPr lang="en-US" sz="1050" dirty="0"/>
          </a:p>
        </p:txBody>
      </p:sp>
      <p:sp>
        <p:nvSpPr>
          <p:cNvPr id="34" name="Shape 32"/>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6" name="Text 34"/>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7" name="Shape 35"/>
          <p:cNvSpPr/>
          <p:nvPr/>
        </p:nvSpPr>
        <p:spPr>
          <a:xfrm>
            <a:off x="4892040" y="1783080"/>
            <a:ext cx="3749040" cy="0"/>
          </a:xfrm>
          <a:prstGeom prst="line">
            <a:avLst/>
          </a:prstGeom>
          <a:noFill/>
          <a:ln w="9525">
            <a:solidFill>
              <a:srgbClr val="C7CDD2"/>
            </a:solidFill>
            <a:prstDash val="dash"/>
          </a:ln>
        </p:spPr>
      </p:sp>
      <p:sp>
        <p:nvSpPr>
          <p:cNvPr id="38" name="Shape 36"/>
          <p:cNvSpPr/>
          <p:nvPr/>
        </p:nvSpPr>
        <p:spPr>
          <a:xfrm>
            <a:off x="4892040" y="2112264"/>
            <a:ext cx="3749040" cy="0"/>
          </a:xfrm>
          <a:prstGeom prst="line">
            <a:avLst/>
          </a:prstGeom>
          <a:noFill/>
          <a:ln w="9525">
            <a:solidFill>
              <a:srgbClr val="C7CDD2"/>
            </a:solidFill>
            <a:prstDash val="dash"/>
          </a:ln>
        </p:spPr>
      </p:sp>
      <p:sp>
        <p:nvSpPr>
          <p:cNvPr id="39" name="Shape 37"/>
          <p:cNvSpPr/>
          <p:nvPr/>
        </p:nvSpPr>
        <p:spPr>
          <a:xfrm>
            <a:off x="4892040" y="2441448"/>
            <a:ext cx="3749040" cy="0"/>
          </a:xfrm>
          <a:prstGeom prst="line">
            <a:avLst/>
          </a:prstGeom>
          <a:noFill/>
          <a:ln w="9525">
            <a:solidFill>
              <a:srgbClr val="C7CDD2"/>
            </a:solidFill>
            <a:prstDash val="dash"/>
          </a:ln>
        </p:spPr>
      </p:sp>
      <p:sp>
        <p:nvSpPr>
          <p:cNvPr id="40" name="Shape 38"/>
          <p:cNvSpPr/>
          <p:nvPr/>
        </p:nvSpPr>
        <p:spPr>
          <a:xfrm>
            <a:off x="4892040" y="2770632"/>
            <a:ext cx="3749040" cy="0"/>
          </a:xfrm>
          <a:prstGeom prst="line">
            <a:avLst/>
          </a:prstGeom>
          <a:noFill/>
          <a:ln w="9525">
            <a:solidFill>
              <a:srgbClr val="C7CDD2"/>
            </a:solidFill>
            <a:prstDash val="dash"/>
          </a:ln>
        </p:spPr>
      </p:sp>
      <p:sp>
        <p:nvSpPr>
          <p:cNvPr id="41" name="Shape 39"/>
          <p:cNvSpPr/>
          <p:nvPr/>
        </p:nvSpPr>
        <p:spPr>
          <a:xfrm>
            <a:off x="4892040" y="3099816"/>
            <a:ext cx="3749040" cy="0"/>
          </a:xfrm>
          <a:prstGeom prst="line">
            <a:avLst/>
          </a:prstGeom>
          <a:noFill/>
          <a:ln w="9525">
            <a:solidFill>
              <a:srgbClr val="C7CDD2"/>
            </a:solidFill>
            <a:prstDash val="dash"/>
          </a:ln>
        </p:spPr>
      </p:sp>
      <p:sp>
        <p:nvSpPr>
          <p:cNvPr id="42" name="Shape 40"/>
          <p:cNvSpPr/>
          <p:nvPr/>
        </p:nvSpPr>
        <p:spPr>
          <a:xfrm>
            <a:off x="4892040" y="3429000"/>
            <a:ext cx="3749040" cy="0"/>
          </a:xfrm>
          <a:prstGeom prst="line">
            <a:avLst/>
          </a:prstGeom>
          <a:noFill/>
          <a:ln w="9525">
            <a:solidFill>
              <a:srgbClr val="C7CDD2"/>
            </a:solidFill>
            <a:prstDash val="dash"/>
          </a:ln>
        </p:spPr>
      </p:sp>
      <p:sp>
        <p:nvSpPr>
          <p:cNvPr id="43" name="Shape 41"/>
          <p:cNvSpPr/>
          <p:nvPr/>
        </p:nvSpPr>
        <p:spPr>
          <a:xfrm>
            <a:off x="4892040" y="3758184"/>
            <a:ext cx="3749040" cy="0"/>
          </a:xfrm>
          <a:prstGeom prst="line">
            <a:avLst/>
          </a:prstGeom>
          <a:noFill/>
          <a:ln w="9525">
            <a:solidFill>
              <a:srgbClr val="C7CDD2"/>
            </a:solidFill>
            <a:prstDash val="dash"/>
          </a:ln>
        </p:spPr>
      </p:sp>
      <p:sp>
        <p:nvSpPr>
          <p:cNvPr id="44" name="Shape 42"/>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Pyramid and Slant height.</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"Surface area of a pyramid = base area + the area of all the triangular lateral faces."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Pyramid,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A square pyramid has a base area of 49 cm² and a total lateral area of 84 cm². What is the surface area?</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A square pyramid has a base edge of 5 in and a slant height of 7 in. What is the surface area?</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How many lateral (triangular) faces does a square pyramid have?</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 museum builds a square pyramid display case with base edge 3 ft and slant height 4 ft, and the base is open (no glass). Talk through how to find how much glass the 4 triangular sides need.</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B0883B"/>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"Surface area of a pyramid = base area + the area of all the triangular lateral faces."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B0883B"/>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Pyramid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B0883B"/>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Pyramid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A square pyramid has a base edge of 6 in and a slant height of 5 in. What is the total surface area?</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96 in²</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60 in²</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96 in³</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36 in²</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find the surface area of a pyramid by adding the base area and the lateral faces.</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B0883B"/>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B0883B"/>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B0883B"/>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B0883B"/>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B0883B"/>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B0883B"/>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find the surface area of a pyramid by adding the base area and the lateral faces.</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B0883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B0883B"/>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work using the words pyramid, slant height, lateral face, and base.</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square pyramid time capsule display has a square base and four triangular faces that meet at a point on top. To find its surface area, which parts do you need to measure?</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pyramid</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base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lateral face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slant height</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surface area</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For Display A (square base 6×6, slant height 8), how did you combine the base area and the four triangular faces to get the total surface area?</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pyramid</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base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lateral face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slant height</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surface area</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museum builds a square pyramid display case with base edge 3 ft and slant height 4 ft, and the base is open (no glass). Talk through how to find how much glass the 4 triangular sides need.</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pyramid</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base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lateral face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slant height</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surface area</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classmate found a square pyramid's surface area by adding only the four triangular faces. What did they forget, and how would you correct it?</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pyramid</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base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lateral face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slant height</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surface area</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B0883B"/>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Surface Area of Pyramids,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Pyramid</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Slant height</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Lateral face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Base</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Time Capsule Project</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Your class is building a pyramid-shaped display to showcase the time capsule at the school entrance. The pyramid will be covered in gold leaf to make it shine. To figure out how much gold leaf you need, you must calculate the total surface area — the base plus all the triangular faces!</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many faces does a square pyramid have?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shape is the base? What shape are the side faces?</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is the difference between the height of the pyramid and the slant height?</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Why do we use slant height instead of regular height for the triangular faces?</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Would a taller pyramid always need more gold leaf than a shorter one?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B0883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6.G.4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10  ·  Lesson 10-5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Pyramid</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Pirámide</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solid with a flat bottom and triangle sides that meet at one point on top.</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sólido con un fondo plano y lados triangulares que se unen en un punto arriba.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Like the Great Pyramid of Giza — a square on the bottom, 4 triangles slanting up to a point</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Slant height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Altura inclinada (apotema)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height of a side triangle, measured along its slanted face.</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La altura de un triángulo lateral, medida por su cara inclinada.</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If you slide your finger from the bottom edge up the triangle face to the top point — that distance is the slant height</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Lateral face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Cara lateral</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triangle side of a pyramid, not the bottom.</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 lado triangular de una pirámide, no el fondo.</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square pyramid has 4 lateral faces — one triangle for each side of the square base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Base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Base</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flat bottom of a pyramid.</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El fondo plano de una pirámide.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square pyramid sits on a square base; base area = side × side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Apex</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Ápice</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point at the top of a pyramid where the sides meet.</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El punto en la parte de arriba de una pirámide donde se unen los lados.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The pointy top of a pyramid — all the slanted edges connect here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
        <p:nvSpPr>
          <p:cNvPr id="18" name="Text 15"/>
          <p:cNvSpPr/>
          <p:nvPr/>
        </p:nvSpPr>
        <p:spPr>
          <a:xfrm>
            <a:off x="411480" y="3520440"/>
            <a:ext cx="8412480" cy="237744"/>
          </a:xfrm>
          <a:prstGeom prst="rect">
            <a:avLst/>
          </a:prstGeom>
          <a:noFill/>
          <a:ln/>
        </p:spPr>
        <p:txBody>
          <a:bodyPr wrap="square" rtlCol="0" anchor="ctr"/>
          <a:lstStyle/>
          <a:p>
            <a:pPr indent="0" marL="0">
              <a:buNone/>
            </a:pPr>
            <a:r>
              <a:rPr lang="en-US" sz="950" b="1" dirty="0">
                <a:solidFill>
                  <a:srgbClr val="17324D"/>
                </a:solidFill>
                <a:latin typeface="Outfit" pitchFamily="34" charset="0"/>
                <a:ea typeface="Outfit" pitchFamily="34" charset="-122"/>
                <a:cs typeface="Outfit" pitchFamily="34" charset="-120"/>
              </a:rPr>
              <a:t>Pyramid — example vs. non-example:</a:t>
            </a:r>
            <a:endParaRPr lang="en-US" sz="950" dirty="0"/>
          </a:p>
        </p:txBody>
      </p:sp>
      <p:sp>
        <p:nvSpPr>
          <p:cNvPr id="19" name="Shape 16"/>
          <p:cNvSpPr/>
          <p:nvPr/>
        </p:nvSpPr>
        <p:spPr>
          <a:xfrm>
            <a:off x="411480" y="3813048"/>
            <a:ext cx="4114800" cy="457200"/>
          </a:xfrm>
          <a:prstGeom prst="roundRect">
            <a:avLst>
              <a:gd name="adj" fmla="val 10000"/>
            </a:avLst>
          </a:prstGeom>
          <a:solidFill>
            <a:srgbClr val="E7F6F4"/>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0" name="Text 17"/>
          <p:cNvSpPr/>
          <p:nvPr/>
        </p:nvSpPr>
        <p:spPr>
          <a:xfrm>
            <a:off x="521208" y="3813048"/>
            <a:ext cx="3895344" cy="457200"/>
          </a:xfrm>
          <a:prstGeom prst="rect">
            <a:avLst/>
          </a:prstGeom>
          <a:noFill/>
          <a:ln/>
        </p:spPr>
        <p:txBody>
          <a:bodyPr wrap="square" rtlCol="0" anchor="ctr"/>
          <a:lstStyle/>
          <a:p>
            <a:pPr indent="0" marL="0">
              <a:buNone/>
            </a:pPr>
            <a:r>
              <a:rPr lang="en-US" sz="900" b="1" dirty="0">
                <a:solidFill>
                  <a:srgbClr val="1FA6A2"/>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A square base with four triangle sides meeting at a top point  </a:t>
            </a:r>
            <a:pPr indent="0" marL="0">
              <a:buNone/>
            </a:pPr>
            <a:r>
              <a:rPr lang="en-US" sz="800" dirty="0">
                <a:solidFill>
                  <a:srgbClr val="24323F"/>
                </a:solidFill>
                <a:latin typeface="Hanken Grotesk" pitchFamily="34" charset="0"/>
                <a:ea typeface="Hanken Grotesk" pitchFamily="34" charset="-122"/>
                <a:cs typeface="Hanken Grotesk" pitchFamily="34" charset="-120"/>
              </a:rPr>
              <a:t>Its triangular faces meet at one apex.</a:t>
            </a:r>
            <a:endParaRPr lang="en-US" sz="900" dirty="0"/>
          </a:p>
        </p:txBody>
      </p:sp>
      <p:sp>
        <p:nvSpPr>
          <p:cNvPr id="21" name="Shape 18"/>
          <p:cNvSpPr/>
          <p:nvPr/>
        </p:nvSpPr>
        <p:spPr>
          <a:xfrm>
            <a:off x="4663440" y="3813048"/>
            <a:ext cx="4114800" cy="457200"/>
          </a:xfrm>
          <a:prstGeom prst="roundRect">
            <a:avLst>
              <a:gd name="adj" fmla="val 10000"/>
            </a:avLst>
          </a:prstGeom>
          <a:solidFill>
            <a:srgbClr val="FDECEA"/>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2" name="Text 19"/>
          <p:cNvSpPr/>
          <p:nvPr/>
        </p:nvSpPr>
        <p:spPr>
          <a:xfrm>
            <a:off x="4773168" y="3813048"/>
            <a:ext cx="3895344" cy="457200"/>
          </a:xfrm>
          <a:prstGeom prst="rect">
            <a:avLst/>
          </a:prstGeom>
          <a:noFill/>
          <a:ln/>
        </p:spPr>
        <p:txBody>
          <a:bodyPr wrap="square" rtlCol="0" anchor="ctr"/>
          <a:lstStyle/>
          <a:p>
            <a:pPr indent="0" marL="0">
              <a:buNone/>
            </a:pPr>
            <a:r>
              <a:rPr lang="en-US" sz="900" b="1" dirty="0">
                <a:solidFill>
                  <a:srgbClr val="C0392B"/>
                </a:solidFill>
                <a:latin typeface="Hanken Grotesk" pitchFamily="34" charset="0"/>
                <a:ea typeface="Hanken Grotesk" pitchFamily="34" charset="-122"/>
                <a:cs typeface="Hanken Grotesk" pitchFamily="34" charset="-120"/>
              </a:rPr>
              <a:t>✗ </a:t>
            </a:r>
            <a:pPr indent="0" marL="0">
              <a:buNone/>
            </a:pPr>
            <a:r>
              <a:rPr lang="en-US" sz="900" b="1" dirty="0">
                <a:solidFill>
                  <a:srgbClr val="17324D"/>
                </a:solidFill>
                <a:latin typeface="Hanken Grotesk" pitchFamily="34" charset="0"/>
                <a:ea typeface="Hanken Grotesk" pitchFamily="34" charset="-122"/>
                <a:cs typeface="Hanken Grotesk" pitchFamily="34" charset="-120"/>
              </a:rPr>
              <a:t>A box with six rectangular faces  </a:t>
            </a:r>
            <a:pPr indent="0" marL="0">
              <a:buNone/>
            </a:pPr>
            <a:r>
              <a:rPr lang="en-US" sz="800" dirty="0">
                <a:solidFill>
                  <a:srgbClr val="24323F"/>
                </a:solidFill>
                <a:latin typeface="Hanken Grotesk" pitchFamily="34" charset="0"/>
                <a:ea typeface="Hanken Grotesk" pitchFamily="34" charset="-122"/>
                <a:cs typeface="Hanken Grotesk" pitchFamily="34" charset="-120"/>
              </a:rPr>
              <a:t>That is a rectangular prism, not a pyramid.</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10-5: Surface Area of Pyramids</dc:title>
  <dc:subject>6.G.4</dc:subject>
  <dc:creator>Neft Teacher</dc:creator>
  <cp:lastModifiedBy>Neft Teacher</cp:lastModifiedBy>
  <cp:revision>1</cp:revision>
  <dcterms:created xsi:type="dcterms:W3CDTF">2026-06-09T12:54:57Z</dcterms:created>
  <dcterms:modified xsi:type="dcterms:W3CDTF">2026-06-09T12:54:57Z</dcterms:modified>
</cp:coreProperties>
</file>