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notesMasterIdLst>
    <p:notesMasterId r:id="rId19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Answer key — The ordered pairs should be (2, 1), (4, 2), (6, 3) — cookies go on x and milk on y, matching the table's column order.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749040" cy="5143500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Shape 1"/>
          <p:cNvSpPr/>
          <p:nvPr/>
        </p:nvSpPr>
        <p:spPr>
          <a:xfrm>
            <a:off x="2651760" y="-640080"/>
            <a:ext cx="2011680" cy="2011680"/>
          </a:xfrm>
          <a:prstGeom prst="ellipse">
            <a:avLst/>
          </a:prstGeom>
          <a:solidFill>
            <a:srgbClr val="C0654A">
              <a:alpha val="3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411480" y="365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11480" y="777240"/>
            <a:ext cx="1371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400" dirty="0">
                <a:solidFill>
                  <a:srgbClr val="000000"/>
                </a:solidFill>
              </a:rPr>
              <a:t>👨‍🍳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411480" y="1783080"/>
            <a:ext cx="301752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9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Graph Ratio Tables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411480" y="4160520"/>
            <a:ext cx="118872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1691640" y="4160520"/>
            <a:ext cx="192024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BFE6E2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Unit 3  ·  Lesson 3-3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023360" y="411480"/>
            <a:ext cx="480060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4251960" y="548640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My Math Notebook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251960" y="1024128"/>
            <a:ext cx="7315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Name: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983480" y="1207008"/>
            <a:ext cx="3566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251960" y="1280160"/>
            <a:ext cx="7315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Date: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4983480" y="1463040"/>
            <a:ext cx="3566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251960" y="1536192"/>
            <a:ext cx="7315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Period: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983480" y="1719072"/>
            <a:ext cx="3566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4023360" y="2011680"/>
            <a:ext cx="4800600" cy="1143000"/>
          </a:xfrm>
          <a:prstGeom prst="roundRect">
            <a:avLst>
              <a:gd name="adj" fmla="val 6400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4206240" y="2103120"/>
            <a:ext cx="4434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I CAN…  </a:t>
            </a:r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/ Yo puedo…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206240" y="2395728"/>
            <a:ext cx="443484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graph the values from a ratio table as points on the coordinate plane.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023360" y="3291840"/>
            <a:ext cx="48006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4206240" y="3383280"/>
            <a:ext cx="4434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I WILL EXPLAIN…  </a:t>
            </a:r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/ Objetivo de lenguaje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206240" y="3675888"/>
            <a:ext cx="4434840" cy="8412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explain my graph using the words coordinate plane, ordered pair, origin, and proportional.</a:t>
            </a:r>
            <a:endParaRPr lang="en-US" sz="10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Learning Objectives / Objetivos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2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11480" y="603504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Today's goals — what I will know and be able to say: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11480" y="1005840"/>
            <a:ext cx="8412480" cy="1600200"/>
          </a:xfrm>
          <a:prstGeom prst="roundRect">
            <a:avLst>
              <a:gd name="adj" fmla="val 4571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594360" y="1170432"/>
            <a:ext cx="192024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CONTENT OBJECTIVE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2651760" y="1170432"/>
            <a:ext cx="603504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I can…  </a:t>
            </a:r>
            <a:pPr indent="0" marL="0">
              <a:buNone/>
            </a:pPr>
            <a:r>
              <a:rPr lang="en-US" sz="1100" i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Yo puedo…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40080" y="1572768"/>
            <a:ext cx="79552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8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graph the values from a ratio table as points on the coordinate plane.</a:t>
            </a:r>
            <a:endParaRPr lang="en-US" sz="1800" dirty="0"/>
          </a:p>
        </p:txBody>
      </p:sp>
      <p:sp>
        <p:nvSpPr>
          <p:cNvPr id="22" name="Shape 20"/>
          <p:cNvSpPr/>
          <p:nvPr/>
        </p:nvSpPr>
        <p:spPr>
          <a:xfrm>
            <a:off x="411480" y="2788920"/>
            <a:ext cx="8412480" cy="1600200"/>
          </a:xfrm>
          <a:prstGeom prst="roundRect">
            <a:avLst>
              <a:gd name="adj" fmla="val 4571"/>
            </a:avLst>
          </a:prstGeom>
          <a:solidFill>
            <a:srgbClr val="FBEFD0"/>
          </a:solidFill>
          <a:ln w="12700">
            <a:solidFill>
              <a:srgbClr val="F2C15B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594360" y="2953512"/>
            <a:ext cx="192024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LANGUAGE OBJECTIVE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2651760" y="2953512"/>
            <a:ext cx="603504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I can explain…  </a:t>
            </a:r>
            <a:pPr indent="0" marL="0">
              <a:buNone/>
            </a:pPr>
            <a:r>
              <a:rPr lang="en-US" sz="1100" i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Puedo explicar…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640080" y="3355848"/>
            <a:ext cx="79552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7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explain my graph using the words coordinate plane, ordered pair, origin, and proportional.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Turn &amp; Talk · Launch / Comenta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57784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68680"/>
            <a:ext cx="219456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LAUNCH DISCUSSION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594360" y="12801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Talk with your partner. Use full sentences and math words.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594360" y="1627632"/>
            <a:ext cx="521208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4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sundae recipe uses 2 ounces of chocolate sauce for every 1 sundae. Before you graph, what do you predict the points will look like, and which quantity goes on each axis?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94360" y="370332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Jot your partner talk here: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94360" y="4114800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94360" y="4407408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4" name="Shape 22"/>
          <p:cNvSpPr/>
          <p:nvPr/>
        </p:nvSpPr>
        <p:spPr>
          <a:xfrm>
            <a:off x="6080760" y="685800"/>
            <a:ext cx="2697480" cy="4023360"/>
          </a:xfrm>
          <a:prstGeom prst="roundRect">
            <a:avLst>
              <a:gd name="adj" fmla="val 2712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6080760" y="685800"/>
            <a:ext cx="269748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✏️ Sentence starters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63640" y="1051560"/>
            <a:ext cx="23774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think ___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agree/disagree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My evidence is ___.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080760" y="2423160"/>
            <a:ext cx="2697480" cy="274320"/>
          </a:xfrm>
          <a:prstGeom prst="rect">
            <a:avLst/>
          </a:prstGeom>
          <a:solidFill>
            <a:srgbClr val="F2C15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📚 Word bank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62636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Coordinate plane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5209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Ordered pair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2636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Origin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Turn &amp; Talk · Explore / Comenta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4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57784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68680"/>
            <a:ext cx="219456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EXPLORE DISCUSSION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594360" y="12801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Talk with your partner. Use full sentences and math words.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594360" y="1627632"/>
            <a:ext cx="521208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4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After plotting (1,2), (2,4), (3,6)... what pattern do you notice, and how does it show the chocolate-sauce ratio?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94360" y="370332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Jot your partner talk here: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94360" y="4114800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94360" y="4407408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4" name="Shape 22"/>
          <p:cNvSpPr/>
          <p:nvPr/>
        </p:nvSpPr>
        <p:spPr>
          <a:xfrm>
            <a:off x="6080760" y="685800"/>
            <a:ext cx="2697480" cy="4023360"/>
          </a:xfrm>
          <a:prstGeom prst="roundRect">
            <a:avLst>
              <a:gd name="adj" fmla="val 2712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6080760" y="685800"/>
            <a:ext cx="269748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✏️ Sentence starters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63640" y="1051560"/>
            <a:ext cx="23774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think ___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agree/disagree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My evidence is ___.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080760" y="2423160"/>
            <a:ext cx="2697480" cy="274320"/>
          </a:xfrm>
          <a:prstGeom prst="rect">
            <a:avLst/>
          </a:prstGeom>
          <a:solidFill>
            <a:srgbClr val="F2C15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📚 Word bank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62636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Coordinate plane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5209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Ordered pair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2636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Linear pattern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75209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Proportional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6263640" y="3666744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Origin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Turn &amp; Talk · Connect / Comenta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5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57784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68680"/>
            <a:ext cx="219456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CONNECT DISCUSSION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594360" y="12801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Talk with your partner. Use full sentences and math words.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594360" y="1627632"/>
            <a:ext cx="521208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4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food truck plots tacos vs. salsa and gets a straight line. What does that graph tell the owner about preparing salsa for ANY number of tacos?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94360" y="370332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Jot your partner talk here: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94360" y="4114800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94360" y="4407408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4" name="Shape 22"/>
          <p:cNvSpPr/>
          <p:nvPr/>
        </p:nvSpPr>
        <p:spPr>
          <a:xfrm>
            <a:off x="6080760" y="685800"/>
            <a:ext cx="2697480" cy="4023360"/>
          </a:xfrm>
          <a:prstGeom prst="roundRect">
            <a:avLst>
              <a:gd name="adj" fmla="val 2712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6080760" y="685800"/>
            <a:ext cx="269748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✏️ Sentence starters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63640" y="1051560"/>
            <a:ext cx="23774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think ___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agree/disagree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My evidence is ___.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080760" y="2423160"/>
            <a:ext cx="2697480" cy="274320"/>
          </a:xfrm>
          <a:prstGeom prst="rect">
            <a:avLst/>
          </a:prstGeom>
          <a:solidFill>
            <a:srgbClr val="F2C15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📚 Word bank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62636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Coordinate plane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5209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Ordered pair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2636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Proportional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75209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Origin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Turn &amp; Talk · Practice / Comenta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57784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68680"/>
            <a:ext cx="2194560" cy="310896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PRACTICE DISCUSSION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594360" y="12801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Talk with your partner. Use full sentences and math words.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594360" y="1627632"/>
            <a:ext cx="521208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4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During practice on Graph Ratio Tables, what strategy did you use when a problem felt tricky?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94360" y="370332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Jot your partner talk here: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94360" y="4114800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94360" y="4407408"/>
            <a:ext cx="52120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4" name="Shape 22"/>
          <p:cNvSpPr/>
          <p:nvPr/>
        </p:nvSpPr>
        <p:spPr>
          <a:xfrm>
            <a:off x="6080760" y="685800"/>
            <a:ext cx="2697480" cy="4023360"/>
          </a:xfrm>
          <a:prstGeom prst="roundRect">
            <a:avLst>
              <a:gd name="adj" fmla="val 2712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6080760" y="685800"/>
            <a:ext cx="269748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✏️ Sentence starters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63640" y="1051560"/>
            <a:ext cx="23774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think ___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I agree/disagree because ___.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My evidence is ___.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080760" y="2423160"/>
            <a:ext cx="2697480" cy="274320"/>
          </a:xfrm>
          <a:prstGeom prst="rect">
            <a:avLst/>
          </a:prstGeom>
          <a:solidFill>
            <a:srgbClr val="F2C15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📚 Word bank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62636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Coordinate plane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520940" y="2788920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Ordered pair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2636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Linear pattern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7520940" y="3227832"/>
            <a:ext cx="1120140" cy="329184"/>
          </a:xfrm>
          <a:prstGeom prst="roundRect">
            <a:avLst>
              <a:gd name="adj" fmla="val 13889"/>
            </a:avLst>
          </a:prstGeom>
          <a:solidFill>
            <a:srgbClr val="FFFFFF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Proportional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Be Curious / Sé Curioso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7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416052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41248"/>
            <a:ext cx="13716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VISUAL PROMPT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94360" y="1207008"/>
            <a:ext cx="3794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Scenario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94360" y="1508760"/>
            <a:ext cx="379476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Chef Academy students are tracking how much chocolate sauce they need for different numbers of sundaes. They know the recipe uses 2 ounces of sauce for every 1 sundae. Chef Reyes challenges them to plot the ratio table values on a coordinate grid to see the pattern. Will the points form a straight line?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594360" y="3154680"/>
            <a:ext cx="3657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Jot your first idea: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94360" y="3566160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94360" y="3886200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4" name="Shape 22"/>
          <p:cNvSpPr/>
          <p:nvPr/>
        </p:nvSpPr>
        <p:spPr>
          <a:xfrm>
            <a:off x="594360" y="4206240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5" name="Shape 23"/>
          <p:cNvSpPr/>
          <p:nvPr/>
        </p:nvSpPr>
        <p:spPr>
          <a:xfrm>
            <a:off x="4709160" y="685800"/>
            <a:ext cx="41148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4709160" y="685800"/>
            <a:ext cx="411480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👁  I Notice…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4892040" y="1051560"/>
            <a:ext cx="374904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What two quantities could we put on the x-axis and y-axis?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What pattern do you see in the ratio table values?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What do you think the graph will look like?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4709160" y="2743200"/>
            <a:ext cx="41148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9" name="Text 27"/>
          <p:cNvSpPr/>
          <p:nvPr/>
        </p:nvSpPr>
        <p:spPr>
          <a:xfrm>
            <a:off x="4709160" y="2743200"/>
            <a:ext cx="4114800" cy="274320"/>
          </a:xfrm>
          <a:prstGeom prst="rect">
            <a:avLst/>
          </a:prstGeom>
          <a:solidFill>
            <a:srgbClr val="F2C15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💭  I Wonder…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4892040" y="3108960"/>
            <a:ext cx="374904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What if the points did NOT form a straight line — what would that mean?</a:t>
            </a:r>
            <a:endParaRPr lang="en-US" sz="100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•  Could we use the graph to predict amounts not in our table?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Vocabulary / Vocabulario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8</a:t>
            </a:r>
            <a:endParaRPr lang="en-US" sz="8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11480" y="685800"/>
          <a:ext cx="8412480" cy="914400"/>
        </p:xfrm>
        <a:graphic>
          <a:graphicData uri="http://schemas.openxmlformats.org/drawingml/2006/table">
            <a:tbl>
              <a:tblPr/>
              <a:tblGrid>
                <a:gridCol w="2103120"/>
                <a:gridCol w="4114800"/>
                <a:gridCol w="2194560"/>
              </a:tblGrid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Outfit" pitchFamily="34" charset="0"/>
                          <a:ea typeface="Outfit" pitchFamily="34" charset="-122"/>
                          <a:cs typeface="Outfit" pitchFamily="34" charset="-120"/>
                        </a:rPr>
                        <a:t>Term / Término</a:t>
                      </a:r>
                      <a:endParaRPr lang="en-US" sz="1000" dirty="0">
                        <a:latin typeface="Outfit" charset="0"/>
                        <a:ea typeface="Outfit" charset="0"/>
                        <a:cs typeface="Outfit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7324D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Outfit" pitchFamily="34" charset="0"/>
                          <a:ea typeface="Outfit" pitchFamily="34" charset="-122"/>
                          <a:cs typeface="Outfit" pitchFamily="34" charset="-120"/>
                        </a:rPr>
                        <a:t>Meaning / Significado</a:t>
                      </a:r>
                      <a:endParaRPr lang="en-US" sz="1000" dirty="0">
                        <a:latin typeface="Outfit" charset="0"/>
                        <a:ea typeface="Outfit" charset="0"/>
                        <a:cs typeface="Outfit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7324D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Outfit" pitchFamily="34" charset="0"/>
                          <a:ea typeface="Outfit" pitchFamily="34" charset="-122"/>
                          <a:cs typeface="Outfit" pitchFamily="34" charset="-120"/>
                        </a:rPr>
                        <a:t>Example / Ejemplo</a:t>
                      </a:r>
                      <a:endParaRPr lang="en-US" sz="1000" dirty="0">
                        <a:latin typeface="Outfit" charset="0"/>
                        <a:ea typeface="Outfit" charset="0"/>
                        <a:cs typeface="Outfit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7324D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50" b="1" dirty="0">
                          <a:solidFill>
                            <a:srgbClr val="17324D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Coordinate plane</a:t>
                      </a:r>
                      <a:pPr indent="0" marL="0">
                        <a:buNone/>
                      </a:pP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Plano cartesiano</a:t>
                      </a: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A grid with a line going across and a line going up to plot points.</a:t>
                      </a:r>
                      <a:pPr indent="0" marL="0">
                        <a:buNone/>
                      </a:pP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Una cuadrícula con una línea horizontal y una vertical para marcar puntos.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i="1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A + shape made by two number lines crossing at the center point (0, 0)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50" b="1" dirty="0">
                          <a:solidFill>
                            <a:srgbClr val="17324D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Ordered pair</a:t>
                      </a:r>
                      <a:pPr indent="0" marL="0">
                        <a:buNone/>
                      </a:pP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Par ordenado</a:t>
                      </a: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Two numbers (x, y) that tell where a point is on a grid.</a:t>
                      </a:r>
                      <a:pPr indent="0" marL="0">
                        <a:buNone/>
                      </a:pP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Dos números (x, y) que dicen dónde está un punto en una cuadrícula.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i="1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(3, 6) means go right 3, up 6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50" b="1" dirty="0">
                          <a:solidFill>
                            <a:srgbClr val="17324D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Linear pattern</a:t>
                      </a:r>
                      <a:pPr indent="0" marL="0">
                        <a:buNone/>
                      </a:pP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Patrón lineal</a:t>
                      </a: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Points that make a straight line on a grid.</a:t>
                      </a:r>
                      <a:pPr indent="0" marL="0">
                        <a:buNone/>
                      </a:pP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Puntos que forman una línea recta en una cuadrícula.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i="1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(1,2), (2,4), (3,6) all line up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50" b="1" dirty="0">
                          <a:solidFill>
                            <a:srgbClr val="17324D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Proportional</a:t>
                      </a:r>
                      <a:pPr indent="0" marL="0">
                        <a:buNone/>
                      </a:pP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Proporcional</a:t>
                      </a: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Two amounts that grow together at the same rate.</a:t>
                      </a:r>
                      <a:pPr indent="0" marL="0">
                        <a:buNone/>
                      </a:pP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Dos cantidades que crecen juntas al mismo ritmo.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i="1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A straight line from (0,0) through (2,6) and (4,12)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1E8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50" b="1" dirty="0">
                          <a:solidFill>
                            <a:srgbClr val="17324D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Origin</a:t>
                      </a:r>
                      <a:pPr indent="0" marL="0">
                        <a:buNone/>
                      </a:pP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Origen</a:t>
                      </a:r>
                      <a:endParaRPr lang="en-US" sz="95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The point (0, 0) where the two grid lines cross.</a:t>
                      </a:r>
                      <a:pPr indent="0" marL="0">
                        <a:buNone/>
                      </a:pP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  <a:p>
                      <a:pPr indent="0" marL="0">
                        <a:buNone/>
                      </a:pPr>
                      <a:r>
                        <a:rPr lang="en-US" sz="850" i="1" dirty="0">
                          <a:solidFill>
                            <a:srgbClr val="8A96A3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El punto (0, 0) donde se cruzan las dos líneas de la cuadrícula.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900" i="1" dirty="0">
                          <a:solidFill>
                            <a:srgbClr val="24323F"/>
                          </a:solidFill>
                          <a:latin typeface="Hanken Grotesk" pitchFamily="34" charset="0"/>
                          <a:ea typeface="Hanken Grotesk" pitchFamily="34" charset="-122"/>
                          <a:cs typeface="Hanken Grotesk" pitchFamily="34" charset="-120"/>
                        </a:rPr>
                        <a:t>The starting corner of the grid at (0, 0)</a:t>
                      </a:r>
                      <a:endParaRPr lang="en-US" sz="900" dirty="0">
                        <a:latin typeface="Hanken Grotesk" charset="0"/>
                        <a:ea typeface="Hanken Grotesk" charset="0"/>
                        <a:cs typeface="Hanken Grotesk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B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Guided Practice / Práctica Guiada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9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4864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41248"/>
            <a:ext cx="173736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👩‍🏫 WE DO TOGETHER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94360" y="1188720"/>
            <a:ext cx="5120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How do we graph a ratio table?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640080" y="1609344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1" name="Text 19"/>
          <p:cNvSpPr/>
          <p:nvPr/>
        </p:nvSpPr>
        <p:spPr>
          <a:xfrm>
            <a:off x="640080" y="1609344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1024128" y="1554480"/>
            <a:ext cx="48280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 recipe uses 1 cup of sugar for every 3 cups of flour.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640080" y="2084832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4" name="Text 22"/>
          <p:cNvSpPr/>
          <p:nvPr/>
        </p:nvSpPr>
        <p:spPr>
          <a:xfrm>
            <a:off x="640080" y="2084832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2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024128" y="2029968"/>
            <a:ext cx="48280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For 1 cup of sugar, the ordered pair is (1, 3): right 1, up 3.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640080" y="2560320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7" name="Text 25"/>
          <p:cNvSpPr/>
          <p:nvPr/>
        </p:nvSpPr>
        <p:spPr>
          <a:xfrm>
            <a:off x="640080" y="256032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3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1024128" y="2505456"/>
            <a:ext cx="48280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For 2 cups of sugar, what is the pair? It is (2, 6): right 2, up 6.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594360" y="3886200"/>
            <a:ext cx="5120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Your turn — show your work: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640080" y="4297680"/>
            <a:ext cx="51206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1" name="Shape 29"/>
          <p:cNvSpPr/>
          <p:nvPr/>
        </p:nvSpPr>
        <p:spPr>
          <a:xfrm>
            <a:off x="6035040" y="685800"/>
            <a:ext cx="2788920" cy="4023360"/>
          </a:xfrm>
          <a:prstGeom prst="roundRect">
            <a:avLst>
              <a:gd name="adj" fmla="val 2623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2" name="Text 30"/>
          <p:cNvSpPr/>
          <p:nvPr/>
        </p:nvSpPr>
        <p:spPr>
          <a:xfrm>
            <a:off x="6035040" y="685800"/>
            <a:ext cx="278892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Talk It Over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6217920" y="1097280"/>
            <a:ext cx="246888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sundae recipe uses 2 ounces of chocolate sauce for every 1 sundae. Before you graph, what do you predict the points will look like, and which quantity goes on each axis?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6172200" y="2743200"/>
            <a:ext cx="251460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5" name="Text 33"/>
          <p:cNvSpPr/>
          <p:nvPr/>
        </p:nvSpPr>
        <p:spPr>
          <a:xfrm>
            <a:off x="6309360" y="2834640"/>
            <a:ext cx="22860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🔑 Key Idea</a:t>
            </a:r>
            <a:endParaRPr lang="en-US" sz="950" dirty="0"/>
          </a:p>
        </p:txBody>
      </p:sp>
      <p:sp>
        <p:nvSpPr>
          <p:cNvPr id="36" name="Text 34"/>
          <p:cNvSpPr/>
          <p:nvPr/>
        </p:nvSpPr>
        <p:spPr>
          <a:xfrm>
            <a:off x="6309360" y="3108960"/>
            <a:ext cx="228600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9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points from equal ratios form a straight line that passes through the origin (0, 0).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Sort It Out / Clasifícalo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10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4864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2296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The ratio table shows sundaes to ounces of chocolate sauce (1 sundae = 2 oz). Plot each ordered pair on the coordinate grid.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594360" y="1234440"/>
            <a:ext cx="51206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Card Bank — cut or sort these cards:</a:t>
            </a:r>
            <a:endParaRPr lang="en-US" sz="850" dirty="0"/>
          </a:p>
        </p:txBody>
      </p:sp>
      <p:sp>
        <p:nvSpPr>
          <p:cNvPr id="20" name="Text 18"/>
          <p:cNvSpPr/>
          <p:nvPr/>
        </p:nvSpPr>
        <p:spPr>
          <a:xfrm>
            <a:off x="594360" y="1481328"/>
            <a:ext cx="1630680" cy="384048"/>
          </a:xfrm>
          <a:prstGeom prst="roundRect">
            <a:avLst>
              <a:gd name="adj" fmla="val 11905"/>
            </a:avLst>
          </a:prstGeom>
          <a:solidFill>
            <a:srgbClr val="FBEFD0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Card 1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2362200" y="1481328"/>
            <a:ext cx="1630680" cy="384048"/>
          </a:xfrm>
          <a:prstGeom prst="roundRect">
            <a:avLst>
              <a:gd name="adj" fmla="val 11905"/>
            </a:avLst>
          </a:prstGeom>
          <a:solidFill>
            <a:srgbClr val="FBEFD0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Card 2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4130040" y="1481328"/>
            <a:ext cx="1630680" cy="384048"/>
          </a:xfrm>
          <a:prstGeom prst="roundRect">
            <a:avLst>
              <a:gd name="adj" fmla="val 11905"/>
            </a:avLst>
          </a:prstGeom>
          <a:solidFill>
            <a:srgbClr val="FBEFD0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Card 3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94360" y="1975104"/>
            <a:ext cx="1630680" cy="384048"/>
          </a:xfrm>
          <a:prstGeom prst="roundRect">
            <a:avLst>
              <a:gd name="adj" fmla="val 11905"/>
            </a:avLst>
          </a:prstGeom>
          <a:solidFill>
            <a:srgbClr val="FBEFD0"/>
          </a:solidFill>
          <a:ln w="12700">
            <a:solidFill>
              <a:srgbClr val="D6DBDF"/>
            </a:solidFill>
          </a:ln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Card 4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594360" y="2560320"/>
            <a:ext cx="2514600" cy="196596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 w="12700">
            <a:solidFill>
              <a:srgbClr val="C0654A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594360" y="2560320"/>
            <a:ext cx="2514600" cy="292608"/>
          </a:xfrm>
          <a:prstGeom prst="rect">
            <a:avLst/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Group A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3246120" y="2560320"/>
            <a:ext cx="2514600" cy="196596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 w="12700">
            <a:solidFill>
              <a:srgbClr val="C0654A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3246120" y="2560320"/>
            <a:ext cx="2514600" cy="292608"/>
          </a:xfrm>
          <a:prstGeom prst="rect">
            <a:avLst/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Group B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6035040" y="685800"/>
            <a:ext cx="2788920" cy="4023360"/>
          </a:xfrm>
          <a:prstGeom prst="roundRect">
            <a:avLst>
              <a:gd name="adj" fmla="val 2623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9" name="Text 27"/>
          <p:cNvSpPr/>
          <p:nvPr/>
        </p:nvSpPr>
        <p:spPr>
          <a:xfrm>
            <a:off x="6035040" y="685800"/>
            <a:ext cx="278892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Talk It Over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6217920" y="1097280"/>
            <a:ext cx="246888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After plotting (1,2), (2,4), (3,6)... what pattern do you notice, and how does it show the chocolate-sauce ratio?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6217920" y="2743200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2" name="Shape 30"/>
          <p:cNvSpPr/>
          <p:nvPr/>
        </p:nvSpPr>
        <p:spPr>
          <a:xfrm>
            <a:off x="6217920" y="3072384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3" name="Shape 31"/>
          <p:cNvSpPr/>
          <p:nvPr/>
        </p:nvSpPr>
        <p:spPr>
          <a:xfrm>
            <a:off x="6217920" y="3401568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4" name="Shape 32"/>
          <p:cNvSpPr/>
          <p:nvPr/>
        </p:nvSpPr>
        <p:spPr>
          <a:xfrm>
            <a:off x="6217920" y="3730752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5" name="Shape 33"/>
          <p:cNvSpPr/>
          <p:nvPr/>
        </p:nvSpPr>
        <p:spPr>
          <a:xfrm>
            <a:off x="6217920" y="4059936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Error Analysis / Análisis de Errores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11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4864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41248"/>
            <a:ext cx="1554480" cy="274320"/>
          </a:xfrm>
          <a:prstGeom prst="rect">
            <a:avLst>
              <a:gd name="adj" fmla="val 50000"/>
            </a:avLst>
          </a:prstGeom>
          <a:solidFill>
            <a:srgbClr val="C0392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⚠ FIND THE ERROR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2286000" y="841248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Find Jada's Mistake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94360" y="118872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 classmate turned in the work below. One step has a mistake — find it, name it, fix it.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594360" y="1627632"/>
            <a:ext cx="5166360" cy="1901952"/>
          </a:xfrm>
          <a:prstGeom prst="roundRect">
            <a:avLst>
              <a:gd name="adj" fmla="val 2404"/>
            </a:avLst>
          </a:prstGeom>
          <a:solidFill>
            <a:srgbClr val="F4F1E8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2" name="Text 20"/>
          <p:cNvSpPr/>
          <p:nvPr/>
        </p:nvSpPr>
        <p:spPr>
          <a:xfrm>
            <a:off x="713232" y="1691640"/>
            <a:ext cx="493776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Student's work (contains an error):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777240" y="1938528"/>
            <a:ext cx="4892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1. </a:t>
            </a:r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Read the ratio table:  </a:t>
            </a:r>
            <a:pPr indent="0" marL="0">
              <a:buNone/>
            </a:pPr>
            <a:r>
              <a:rPr lang="en-US" sz="950" b="1" dirty="0">
                <a:solidFill>
                  <a:srgbClr val="24323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Cookies: 2, 4, 6 | Cups of milk: 1, 2, 3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777240" y="2322576"/>
            <a:ext cx="4892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2. </a:t>
            </a:r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Write ordered pairs:  </a:t>
            </a:r>
            <a:pPr indent="0" marL="0">
              <a:buNone/>
            </a:pPr>
            <a:r>
              <a:rPr lang="en-US" sz="950" b="1" dirty="0">
                <a:solidFill>
                  <a:srgbClr val="24323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(1, 2), (2, 4), (3, 6)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777240" y="2706624"/>
            <a:ext cx="4892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3. </a:t>
            </a:r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Plot the points:  </a:t>
            </a:r>
            <a:pPr indent="0" marL="0">
              <a:buNone/>
            </a:pPr>
            <a:r>
              <a:rPr lang="en-US" sz="950" b="1" dirty="0">
                <a:solidFill>
                  <a:srgbClr val="24323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Plotted (1,2), (2,4), (3,6) on the grid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777240" y="3090672"/>
            <a:ext cx="4892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4. </a:t>
            </a:r>
            <a:pPr indent="0" marL="0">
              <a:buNone/>
            </a:pPr>
            <a:r>
              <a:rPr lang="en-US" sz="95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Conclusion:  </a:t>
            </a:r>
            <a:pPr indent="0" marL="0">
              <a:buNone/>
            </a:pPr>
            <a:r>
              <a:rPr lang="en-US" sz="950" b="1" dirty="0">
                <a:solidFill>
                  <a:srgbClr val="24323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The x-axis is cookies and y-axis is cups of milk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594360" y="3666744"/>
            <a:ext cx="5120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Which step has the error? Circle it above.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6035040" y="685800"/>
            <a:ext cx="2788920" cy="4023360"/>
          </a:xfrm>
          <a:prstGeom prst="roundRect">
            <a:avLst>
              <a:gd name="adj" fmla="val 2623"/>
            </a:avLst>
          </a:prstGeom>
          <a:solidFill>
            <a:srgbClr val="FCE6DE"/>
          </a:solidFill>
          <a:ln w="12700">
            <a:solidFill>
              <a:srgbClr val="E2A39B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9" name="Text 27"/>
          <p:cNvSpPr/>
          <p:nvPr/>
        </p:nvSpPr>
        <p:spPr>
          <a:xfrm>
            <a:off x="6035040" y="685800"/>
            <a:ext cx="2788920" cy="274320"/>
          </a:xfrm>
          <a:prstGeom prst="rect">
            <a:avLst/>
          </a:prstGeom>
          <a:solidFill>
            <a:srgbClr val="C0392B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🛠 Explain &amp; Fix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6217920" y="10972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mistake was </a:t>
            </a:r>
            <a:pPr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___</a:t>
            </a:r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 because </a:t>
            </a:r>
            <a:pPr indent="0" marL="0">
              <a:buNone/>
            </a:pPr>
            <a:r>
              <a:rPr lang="en-US" sz="10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___</a:t>
            </a:r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.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6217920" y="1783080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2" name="Shape 30"/>
          <p:cNvSpPr/>
          <p:nvPr/>
        </p:nvSpPr>
        <p:spPr>
          <a:xfrm>
            <a:off x="6217920" y="2075688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3" name="Shape 31"/>
          <p:cNvSpPr/>
          <p:nvPr/>
        </p:nvSpPr>
        <p:spPr>
          <a:xfrm>
            <a:off x="6217920" y="2368296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4" name="Text 32"/>
          <p:cNvSpPr/>
          <p:nvPr/>
        </p:nvSpPr>
        <p:spPr>
          <a:xfrm>
            <a:off x="6217920" y="2788920"/>
            <a:ext cx="2468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Fix it — rewrite the step correctly:</a:t>
            </a:r>
            <a:endParaRPr lang="en-US" sz="900" dirty="0"/>
          </a:p>
        </p:txBody>
      </p:sp>
      <p:sp>
        <p:nvSpPr>
          <p:cNvPr id="35" name="Shape 33"/>
          <p:cNvSpPr/>
          <p:nvPr/>
        </p:nvSpPr>
        <p:spPr>
          <a:xfrm>
            <a:off x="6217920" y="3246120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6" name="Shape 34"/>
          <p:cNvSpPr/>
          <p:nvPr/>
        </p:nvSpPr>
        <p:spPr>
          <a:xfrm>
            <a:off x="6217920" y="3538728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7" name="Shape 35"/>
          <p:cNvSpPr/>
          <p:nvPr/>
        </p:nvSpPr>
        <p:spPr>
          <a:xfrm>
            <a:off x="6217920" y="3831336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8" name="Shape 36"/>
          <p:cNvSpPr/>
          <p:nvPr/>
        </p:nvSpPr>
        <p:spPr>
          <a:xfrm>
            <a:off x="6217920" y="4123944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Two-Column Notes / Notas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12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416052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411480" y="685800"/>
            <a:ext cx="4160520" cy="292608"/>
          </a:xfrm>
          <a:prstGeom prst="rect">
            <a:avLst/>
          </a:prstGeom>
          <a:solidFill>
            <a:srgbClr val="17324D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Steps / Pasos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594360" y="1243584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0" name="Text 18"/>
          <p:cNvSpPr/>
          <p:nvPr/>
        </p:nvSpPr>
        <p:spPr>
          <a:xfrm>
            <a:off x="594360" y="1243584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978408" y="1188720"/>
            <a:ext cx="34564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recipe uses 2 ounces of sauce for every 1 sundae.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594360" y="1719072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3" name="Text 21"/>
          <p:cNvSpPr/>
          <p:nvPr/>
        </p:nvSpPr>
        <p:spPr>
          <a:xfrm>
            <a:off x="594360" y="1719072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2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978408" y="1664208"/>
            <a:ext cx="34564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put sundaes on the x-axis and ounces of sauce on the y-axis.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594360" y="2194560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6" name="Text 24"/>
          <p:cNvSpPr/>
          <p:nvPr/>
        </p:nvSpPr>
        <p:spPr>
          <a:xfrm>
            <a:off x="594360" y="219456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3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978408" y="2139696"/>
            <a:ext cx="34564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For 1 sundae I need 2 ounces, so I plot the ordered pair (1, 2): right 1, up 2.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594360" y="2670048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9" name="Text 27"/>
          <p:cNvSpPr/>
          <p:nvPr/>
        </p:nvSpPr>
        <p:spPr>
          <a:xfrm>
            <a:off x="594360" y="2670048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4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978408" y="2615184"/>
            <a:ext cx="34564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For 2 sundaes I need 4 ounces, so I plot (2, 4): right 2, up 4.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594360" y="3145536"/>
            <a:ext cx="274320" cy="274320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32" name="Text 30"/>
          <p:cNvSpPr/>
          <p:nvPr/>
        </p:nvSpPr>
        <p:spPr>
          <a:xfrm>
            <a:off x="594360" y="3145536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5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978408" y="3090672"/>
            <a:ext cx="345643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When I connect (1, 2), (2, 4), (3, 6), they form a straight line through the origin (0, 0).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709160" y="685800"/>
            <a:ext cx="4114800" cy="4023360"/>
          </a:xfrm>
          <a:prstGeom prst="roundRect">
            <a:avLst>
              <a:gd name="adj" fmla="val 1818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5" name="Text 33"/>
          <p:cNvSpPr/>
          <p:nvPr/>
        </p:nvSpPr>
        <p:spPr>
          <a:xfrm>
            <a:off x="4709160" y="685800"/>
            <a:ext cx="4114800" cy="292608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My Example / Mi Ejemplo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4892040" y="1143000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Work one problem here, matching each step on the left: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4892040" y="1783080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8" name="Shape 36"/>
          <p:cNvSpPr/>
          <p:nvPr/>
        </p:nvSpPr>
        <p:spPr>
          <a:xfrm>
            <a:off x="4892040" y="2112264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9" name="Shape 37"/>
          <p:cNvSpPr/>
          <p:nvPr/>
        </p:nvSpPr>
        <p:spPr>
          <a:xfrm>
            <a:off x="4892040" y="2441448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40" name="Shape 38"/>
          <p:cNvSpPr/>
          <p:nvPr/>
        </p:nvSpPr>
        <p:spPr>
          <a:xfrm>
            <a:off x="4892040" y="2770632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41" name="Shape 39"/>
          <p:cNvSpPr/>
          <p:nvPr/>
        </p:nvSpPr>
        <p:spPr>
          <a:xfrm>
            <a:off x="4892040" y="3099816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42" name="Shape 40"/>
          <p:cNvSpPr/>
          <p:nvPr/>
        </p:nvSpPr>
        <p:spPr>
          <a:xfrm>
            <a:off x="4892040" y="3429000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43" name="Shape 41"/>
          <p:cNvSpPr/>
          <p:nvPr/>
        </p:nvSpPr>
        <p:spPr>
          <a:xfrm>
            <a:off x="4892040" y="3758184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44" name="Shape 42"/>
          <p:cNvSpPr/>
          <p:nvPr/>
        </p:nvSpPr>
        <p:spPr>
          <a:xfrm>
            <a:off x="4892040" y="4087368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Choice Board / Tablero de Opciones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13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11480" y="640080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Choose ONE to show what you know: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411480" y="1051560"/>
            <a:ext cx="4114800" cy="1645920"/>
          </a:xfrm>
          <a:prstGeom prst="roundRect">
            <a:avLst>
              <a:gd name="adj" fmla="val 4444"/>
            </a:avLst>
          </a:prstGeom>
          <a:solidFill>
            <a:srgbClr val="DFF2EE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548640" y="1161288"/>
            <a:ext cx="640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dirty="0">
                <a:solidFill>
                  <a:srgbClr val="000000"/>
                </a:solidFill>
              </a:rPr>
              <a:t>✏️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1234440" y="118872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Draw &amp; Label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94360" y="1709928"/>
            <a:ext cx="37490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Sketch a model for today's problem. Label it using Coordinate plane and Ordered pair.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709160" y="1051560"/>
            <a:ext cx="4114800" cy="1645920"/>
          </a:xfrm>
          <a:prstGeom prst="roundRect">
            <a:avLst>
              <a:gd name="adj" fmla="val 4444"/>
            </a:avLst>
          </a:prstGeom>
          <a:solidFill>
            <a:srgbClr val="FBEFD0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4846320" y="1161288"/>
            <a:ext cx="640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dirty="0">
                <a:solidFill>
                  <a:srgbClr val="000000"/>
                </a:solidFill>
              </a:rPr>
              <a:t>💬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5532120" y="118872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Explain It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92040" y="1709928"/>
            <a:ext cx="37490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In 2–3 sentences, explain "The points from equal ratios form a straight line that passes through the origin (0, 0)." in your own words.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11480" y="2834640"/>
            <a:ext cx="4114800" cy="1645920"/>
          </a:xfrm>
          <a:prstGeom prst="roundRect">
            <a:avLst>
              <a:gd name="adj" fmla="val 4444"/>
            </a:avLst>
          </a:prstGeom>
          <a:solidFill>
            <a:srgbClr val="FCE6DE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548640" y="2944368"/>
            <a:ext cx="640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dirty="0">
                <a:solidFill>
                  <a:srgbClr val="000000"/>
                </a:solidFill>
              </a:rPr>
              <a:t>🧮</a:t>
            </a:r>
            <a:endParaRPr lang="en-US" sz="2600" dirty="0"/>
          </a:p>
        </p:txBody>
      </p:sp>
      <p:sp>
        <p:nvSpPr>
          <p:cNvPr id="28" name="Text 26"/>
          <p:cNvSpPr/>
          <p:nvPr/>
        </p:nvSpPr>
        <p:spPr>
          <a:xfrm>
            <a:off x="1234440" y="297180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Solve It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594360" y="3493008"/>
            <a:ext cx="37490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Work one practice problem and show every step clearly.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4709160" y="2834640"/>
            <a:ext cx="4114800" cy="1645920"/>
          </a:xfrm>
          <a:prstGeom prst="roundRect">
            <a:avLst>
              <a:gd name="adj" fmla="val 4444"/>
            </a:avLst>
          </a:prstGeom>
          <a:solidFill>
            <a:srgbClr val="EAF2F1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4846320" y="2944368"/>
            <a:ext cx="640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dirty="0">
                <a:solidFill>
                  <a:srgbClr val="000000"/>
                </a:solidFill>
              </a:rPr>
              <a:t>🎯</a:t>
            </a:r>
            <a:endParaRPr lang="en-US" sz="2600" dirty="0"/>
          </a:p>
        </p:txBody>
      </p:sp>
      <p:sp>
        <p:nvSpPr>
          <p:cNvPr id="32" name="Text 30"/>
          <p:cNvSpPr/>
          <p:nvPr/>
        </p:nvSpPr>
        <p:spPr>
          <a:xfrm>
            <a:off x="5532120" y="297180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Create a Problem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4892040" y="3493008"/>
            <a:ext cx="37490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Write your own problem that uses Coordinate plane, then solve it and make an answer key.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Independent Practice / Práctica Independiente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14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54864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594360" y="841248"/>
            <a:ext cx="146304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✍️ ON YOUR OWN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94360" y="1234440"/>
            <a:ext cx="51663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1.  </a:t>
            </a:r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Points from a ratio table are plotted at (1, 4), (2, 8), and (3, 12). What is the ratio of y to x for each point?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777240" y="1783080"/>
            <a:ext cx="49834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1" name="Text 19"/>
          <p:cNvSpPr/>
          <p:nvPr/>
        </p:nvSpPr>
        <p:spPr>
          <a:xfrm>
            <a:off x="594360" y="2194560"/>
            <a:ext cx="51663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2.  </a:t>
            </a:r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Two students graph ratio tables. Student A plots (1,2), (2,4), (3,6). Student B plots (1,3), (2,6), (3,9). Whose line is steeper?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777240" y="2743200"/>
            <a:ext cx="49834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Text 21"/>
          <p:cNvSpPr/>
          <p:nvPr/>
        </p:nvSpPr>
        <p:spPr>
          <a:xfrm>
            <a:off x="594360" y="3154680"/>
            <a:ext cx="51663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3.  </a:t>
            </a:r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 ratio table shows (2, 6), (4, 12), and (6, 18). Which ordered pair comes next if the pattern continues?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777240" y="3703320"/>
            <a:ext cx="498348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5" name="Shape 23"/>
          <p:cNvSpPr/>
          <p:nvPr/>
        </p:nvSpPr>
        <p:spPr>
          <a:xfrm>
            <a:off x="6035040" y="685800"/>
            <a:ext cx="2788920" cy="4023360"/>
          </a:xfrm>
          <a:prstGeom prst="roundRect">
            <a:avLst>
              <a:gd name="adj" fmla="val 2623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6035040" y="685800"/>
            <a:ext cx="278892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💬 Talk It Over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217920" y="1097280"/>
            <a:ext cx="246888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The food truck plots tacos vs. salsa and gets a straight line. What does that graph tell the owner about preparing salsa for ANY number of tacos?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6217920" y="2834640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9" name="Shape 27"/>
          <p:cNvSpPr/>
          <p:nvPr/>
        </p:nvSpPr>
        <p:spPr>
          <a:xfrm>
            <a:off x="6217920" y="3163824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0" name="Shape 28"/>
          <p:cNvSpPr/>
          <p:nvPr/>
        </p:nvSpPr>
        <p:spPr>
          <a:xfrm>
            <a:off x="6217920" y="3493008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1" name="Shape 29"/>
          <p:cNvSpPr/>
          <p:nvPr/>
        </p:nvSpPr>
        <p:spPr>
          <a:xfrm>
            <a:off x="6217920" y="3822192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2" name="Shape 30"/>
          <p:cNvSpPr/>
          <p:nvPr/>
        </p:nvSpPr>
        <p:spPr>
          <a:xfrm>
            <a:off x="6217920" y="4151376"/>
            <a:ext cx="24231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Think–Write–Respond / Piensa y Escribe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15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11480" y="603504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Use evidence from today's lesson to complete each frame.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411480" y="960120"/>
            <a:ext cx="84124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594360" y="105156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Frame 1 — </a:t>
            </a:r>
            <a:pPr indent="0" marL="0">
              <a:buNone/>
            </a:pPr>
            <a:r>
              <a:rPr lang="en-US" sz="11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Explain the Rule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94360" y="1344168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Today's key idea is "The points from equal ratios form a straight line that passes through the origin (0, 0)." — and it works because ___.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594360" y="1892808"/>
            <a:ext cx="804672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2" name="Shape 20"/>
          <p:cNvSpPr/>
          <p:nvPr/>
        </p:nvSpPr>
        <p:spPr>
          <a:xfrm>
            <a:off x="411480" y="2240280"/>
            <a:ext cx="84124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594360" y="233172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Frame 2 — </a:t>
            </a:r>
            <a:pPr indent="0" marL="0">
              <a:buNone/>
            </a:pPr>
            <a:r>
              <a:rPr lang="en-US" sz="11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Because / But / So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594360" y="2624328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Because Coordinate plane means ___, but a tricky part is ___, so I have to ___.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594360" y="3172968"/>
            <a:ext cx="804672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6" name="Shape 24"/>
          <p:cNvSpPr/>
          <p:nvPr/>
        </p:nvSpPr>
        <p:spPr>
          <a:xfrm>
            <a:off x="411480" y="3520440"/>
            <a:ext cx="84124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594360" y="361188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Frame 3 — </a:t>
            </a:r>
            <a:pPr indent="0" marL="0">
              <a:buNone/>
            </a:pPr>
            <a:r>
              <a:rPr lang="en-US" sz="1100" b="1" dirty="0">
                <a:solidFill>
                  <a:srgbClr val="C0654A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Catch the Mistake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594360" y="3904488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 common mistake with Coordinate plane is ___. It happens because ___, and the fix is ___.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594360" y="4453128"/>
            <a:ext cx="804672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Exit Ticket / Boleto de Salida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16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85800"/>
            <a:ext cx="4160520" cy="4023360"/>
          </a:xfrm>
          <a:prstGeom prst="roundRect">
            <a:avLst>
              <a:gd name="adj" fmla="val 1818"/>
            </a:avLst>
          </a:prstGeom>
          <a:solidFill>
            <a:srgbClr val="DFF2EE"/>
          </a:solidFill>
          <a:ln w="12700">
            <a:solidFill>
              <a:srgbClr val="1FA6A2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411480" y="685800"/>
            <a:ext cx="4160520" cy="274320"/>
          </a:xfrm>
          <a:prstGeom prst="rect">
            <a:avLst/>
          </a:prstGeom>
          <a:solidFill>
            <a:srgbClr val="1FA6A2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Reflection / Reflexión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594360" y="1097280"/>
            <a:ext cx="3794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Today I learned that ___ because ___.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94360" y="1783080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1" name="Shape 19"/>
          <p:cNvSpPr/>
          <p:nvPr/>
        </p:nvSpPr>
        <p:spPr>
          <a:xfrm>
            <a:off x="594360" y="2093976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2" name="Shape 20"/>
          <p:cNvSpPr/>
          <p:nvPr/>
        </p:nvSpPr>
        <p:spPr>
          <a:xfrm>
            <a:off x="594360" y="2404872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3" name="Text 21"/>
          <p:cNvSpPr/>
          <p:nvPr/>
        </p:nvSpPr>
        <p:spPr>
          <a:xfrm>
            <a:off x="594360" y="2834640"/>
            <a:ext cx="3794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One thing I am still not sure about is ___.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94360" y="3520440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5" name="Shape 23"/>
          <p:cNvSpPr/>
          <p:nvPr/>
        </p:nvSpPr>
        <p:spPr>
          <a:xfrm>
            <a:off x="594360" y="3831336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6" name="Shape 24"/>
          <p:cNvSpPr/>
          <p:nvPr/>
        </p:nvSpPr>
        <p:spPr>
          <a:xfrm>
            <a:off x="594360" y="4142232"/>
            <a:ext cx="379476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27" name="Shape 25"/>
          <p:cNvSpPr/>
          <p:nvPr/>
        </p:nvSpPr>
        <p:spPr>
          <a:xfrm>
            <a:off x="4709160" y="685800"/>
            <a:ext cx="41148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8" name="Text 26"/>
          <p:cNvSpPr/>
          <p:nvPr/>
        </p:nvSpPr>
        <p:spPr>
          <a:xfrm>
            <a:off x="4709160" y="685800"/>
            <a:ext cx="4114800" cy="274320"/>
          </a:xfrm>
          <a:prstGeom prst="rect">
            <a:avLst/>
          </a:prstGeom>
          <a:solidFill>
            <a:srgbClr val="17324D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Quick Exit Ticket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4892040" y="1097280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Tier 1 — </a:t>
            </a:r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 ratio table shows cups of rice to cups of water: (1, 2), (2, 4), (3, 6). If you plot these points, the line passes through which point?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5029200" y="1783080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A.  (5, 10)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5029200" y="2093976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B.  (4, 6)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5029200" y="2404872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C.  (5, 8)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5029200" y="2715768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D.  (6, 10)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4892040" y="3163824"/>
            <a:ext cx="374904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Tier 2 — </a:t>
            </a:r>
            <a:pPr indent="0" marL="0">
              <a:buNone/>
            </a:pPr>
            <a:r>
              <a:rPr lang="en-US" sz="1050" dirty="0">
                <a:solidFill>
                  <a:srgbClr val="17324D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Explain how you know your answer is correct. Use at least one vocabulary word.</a:t>
            </a:r>
            <a:endParaRPr lang="en-US" sz="1050" dirty="0"/>
          </a:p>
        </p:txBody>
      </p:sp>
      <p:sp>
        <p:nvSpPr>
          <p:cNvPr id="35" name="Shape 33"/>
          <p:cNvSpPr/>
          <p:nvPr/>
        </p:nvSpPr>
        <p:spPr>
          <a:xfrm>
            <a:off x="4892040" y="3803904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6" name="Shape 34"/>
          <p:cNvSpPr/>
          <p:nvPr/>
        </p:nvSpPr>
        <p:spPr>
          <a:xfrm>
            <a:off x="4892040" y="4096512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  <p:sp>
        <p:nvSpPr>
          <p:cNvPr id="37" name="Shape 35"/>
          <p:cNvSpPr/>
          <p:nvPr/>
        </p:nvSpPr>
        <p:spPr>
          <a:xfrm>
            <a:off x="4892040" y="4389120"/>
            <a:ext cx="3749040" cy="0"/>
          </a:xfrm>
          <a:prstGeom prst="line">
            <a:avLst/>
          </a:prstGeom>
          <a:noFill/>
          <a:ln w="9525">
            <a:solidFill>
              <a:srgbClr val="C7CDD2"/>
            </a:solidFill>
            <a:prstDash val="dash"/>
          </a:ln>
        </p:spPr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4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17324D"/>
          </a:solidFill>
          <a:ln/>
        </p:spPr>
      </p:sp>
      <p:sp>
        <p:nvSpPr>
          <p:cNvPr id="3" name="Text 1"/>
          <p:cNvSpPr/>
          <p:nvPr/>
        </p:nvSpPr>
        <p:spPr>
          <a:xfrm>
            <a:off x="274320" y="0"/>
            <a:ext cx="2194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50" b="1" spc="100" kern="0" dirty="0">
                <a:solidFill>
                  <a:srgbClr val="BFE6E2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NEFT TEACHER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1737360" y="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Goal Tracker / Seguimiento de Metas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60920" y="100584"/>
            <a:ext cx="914400" cy="274320"/>
          </a:xfrm>
          <a:prstGeom prst="rect">
            <a:avLst>
              <a:gd name="adj" fmla="val 50000"/>
            </a:avLst>
          </a:prstGeom>
          <a:solidFill>
            <a:srgbClr val="C0654A"/>
          </a:solidFill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6.RP.3a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73152" y="68580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7" name="Shape 5"/>
          <p:cNvSpPr/>
          <p:nvPr/>
        </p:nvSpPr>
        <p:spPr>
          <a:xfrm>
            <a:off x="73152" y="116128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8" name="Shape 6"/>
          <p:cNvSpPr/>
          <p:nvPr/>
        </p:nvSpPr>
        <p:spPr>
          <a:xfrm>
            <a:off x="73152" y="163677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9" name="Shape 7"/>
          <p:cNvSpPr/>
          <p:nvPr/>
        </p:nvSpPr>
        <p:spPr>
          <a:xfrm>
            <a:off x="73152" y="211226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" y="2587752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1" name="Shape 9"/>
          <p:cNvSpPr/>
          <p:nvPr/>
        </p:nvSpPr>
        <p:spPr>
          <a:xfrm>
            <a:off x="73152" y="3063240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2" name="Shape 10"/>
          <p:cNvSpPr/>
          <p:nvPr/>
        </p:nvSpPr>
        <p:spPr>
          <a:xfrm>
            <a:off x="73152" y="3538728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" y="4014216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4" name="Shape 12"/>
          <p:cNvSpPr/>
          <p:nvPr/>
        </p:nvSpPr>
        <p:spPr>
          <a:xfrm>
            <a:off x="73152" y="4489704"/>
            <a:ext cx="109728" cy="109728"/>
          </a:xfrm>
          <a:prstGeom prst="ellipse">
            <a:avLst/>
          </a:prstGeom>
          <a:solidFill>
            <a:srgbClr val="CBD3D9"/>
          </a:solidFill>
          <a:ln/>
        </p:spPr>
      </p:sp>
      <p:sp>
        <p:nvSpPr>
          <p:cNvPr id="15" name="Text 13"/>
          <p:cNvSpPr/>
          <p:nvPr/>
        </p:nvSpPr>
        <p:spPr>
          <a:xfrm>
            <a:off x="274320" y="4850892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750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Reveal Math Grade 6  ·  Unit 3  ·  Lesson 3-3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8412480" y="48508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b="1" dirty="0">
                <a:solidFill>
                  <a:srgbClr val="8A96A3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17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411480" y="658368"/>
            <a:ext cx="8412480" cy="502920"/>
          </a:xfrm>
          <a:prstGeom prst="roundRect">
            <a:avLst>
              <a:gd name="adj" fmla="val 14545"/>
            </a:avLst>
          </a:prstGeom>
          <a:solidFill>
            <a:srgbClr val="17324D"/>
          </a:solidFill>
          <a:ln/>
        </p:spPr>
      </p:sp>
      <p:sp>
        <p:nvSpPr>
          <p:cNvPr id="18" name="Text 16"/>
          <p:cNvSpPr/>
          <p:nvPr/>
        </p:nvSpPr>
        <p:spPr>
          <a:xfrm>
            <a:off x="640080" y="658368"/>
            <a:ext cx="7955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F2C15B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My Goal:  </a:t>
            </a:r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graph the values from a ratio table as points on the coordinate plane.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11480" y="137160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CE6DE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1138428" y="1508760"/>
            <a:ext cx="512064" cy="512064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1" name="Text 19"/>
          <p:cNvSpPr/>
          <p:nvPr/>
        </p:nvSpPr>
        <p:spPr>
          <a:xfrm>
            <a:off x="1138428" y="150876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1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457200" y="214884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Not Yet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521208" y="2514600"/>
            <a:ext cx="1746504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9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need more help. This does not make sense to me yet.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457200" y="3520440"/>
            <a:ext cx="1874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8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○ circle me</a:t>
            </a:r>
            <a:endParaRPr lang="en-US" sz="800" dirty="0"/>
          </a:p>
        </p:txBody>
      </p:sp>
      <p:sp>
        <p:nvSpPr>
          <p:cNvPr id="25" name="Shape 23"/>
          <p:cNvSpPr/>
          <p:nvPr/>
        </p:nvSpPr>
        <p:spPr>
          <a:xfrm>
            <a:off x="2560320" y="137160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BEFD0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3287268" y="1508760"/>
            <a:ext cx="512064" cy="512064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27" name="Text 25"/>
          <p:cNvSpPr/>
          <p:nvPr/>
        </p:nvSpPr>
        <p:spPr>
          <a:xfrm>
            <a:off x="3287268" y="150876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2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2606040" y="214884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Getting There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2670048" y="2514600"/>
            <a:ext cx="1746504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9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understand the idea but I make mistakes when I work.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2606040" y="3520440"/>
            <a:ext cx="1874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8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○ circle me</a:t>
            </a:r>
            <a:endParaRPr lang="en-US" sz="800" dirty="0"/>
          </a:p>
        </p:txBody>
      </p:sp>
      <p:sp>
        <p:nvSpPr>
          <p:cNvPr id="31" name="Shape 29"/>
          <p:cNvSpPr/>
          <p:nvPr/>
        </p:nvSpPr>
        <p:spPr>
          <a:xfrm>
            <a:off x="4709160" y="137160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DFF2EE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2" name="Shape 30"/>
          <p:cNvSpPr/>
          <p:nvPr/>
        </p:nvSpPr>
        <p:spPr>
          <a:xfrm>
            <a:off x="5436108" y="1508760"/>
            <a:ext cx="512064" cy="512064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33" name="Text 31"/>
          <p:cNvSpPr/>
          <p:nvPr/>
        </p:nvSpPr>
        <p:spPr>
          <a:xfrm>
            <a:off x="5436108" y="150876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3</a:t>
            </a:r>
            <a:endParaRPr lang="en-US" sz="2000" dirty="0"/>
          </a:p>
        </p:txBody>
      </p:sp>
      <p:sp>
        <p:nvSpPr>
          <p:cNvPr id="34" name="Text 32"/>
          <p:cNvSpPr/>
          <p:nvPr/>
        </p:nvSpPr>
        <p:spPr>
          <a:xfrm>
            <a:off x="4754880" y="214884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Got It!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4818888" y="2514600"/>
            <a:ext cx="1746504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9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solve problems on my own and explain my thinking.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4754880" y="3520440"/>
            <a:ext cx="1874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8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○ circle me</a:t>
            </a:r>
            <a:endParaRPr lang="en-US" sz="800" dirty="0"/>
          </a:p>
        </p:txBody>
      </p:sp>
      <p:sp>
        <p:nvSpPr>
          <p:cNvPr id="37" name="Shape 35"/>
          <p:cNvSpPr/>
          <p:nvPr/>
        </p:nvSpPr>
        <p:spPr>
          <a:xfrm>
            <a:off x="6858000" y="137160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EAF2F1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38" name="Shape 36"/>
          <p:cNvSpPr/>
          <p:nvPr/>
        </p:nvSpPr>
        <p:spPr>
          <a:xfrm>
            <a:off x="7584948" y="1508760"/>
            <a:ext cx="512064" cy="512064"/>
          </a:xfrm>
          <a:prstGeom prst="ellipse">
            <a:avLst/>
          </a:prstGeom>
          <a:solidFill>
            <a:srgbClr val="C0654A"/>
          </a:solidFill>
          <a:ln/>
        </p:spPr>
      </p:sp>
      <p:sp>
        <p:nvSpPr>
          <p:cNvPr id="39" name="Text 37"/>
          <p:cNvSpPr/>
          <p:nvPr/>
        </p:nvSpPr>
        <p:spPr>
          <a:xfrm>
            <a:off x="7584948" y="150876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4</a:t>
            </a:r>
            <a:endParaRPr lang="en-US" sz="2000" dirty="0"/>
          </a:p>
        </p:txBody>
      </p:sp>
      <p:sp>
        <p:nvSpPr>
          <p:cNvPr id="40" name="Text 38"/>
          <p:cNvSpPr/>
          <p:nvPr/>
        </p:nvSpPr>
        <p:spPr>
          <a:xfrm>
            <a:off x="6903720" y="214884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7324D"/>
                </a:solidFill>
                <a:latin typeface="Outfit" pitchFamily="34" charset="0"/>
                <a:ea typeface="Outfit" pitchFamily="34" charset="-122"/>
                <a:cs typeface="Outfit" pitchFamily="34" charset="-120"/>
              </a:rPr>
              <a:t>Can Teach It</a:t>
            </a:r>
            <a:endParaRPr lang="en-US" sz="1150" dirty="0"/>
          </a:p>
        </p:txBody>
      </p:sp>
      <p:sp>
        <p:nvSpPr>
          <p:cNvPr id="41" name="Text 39"/>
          <p:cNvSpPr/>
          <p:nvPr/>
        </p:nvSpPr>
        <p:spPr>
          <a:xfrm>
            <a:off x="6967728" y="2514600"/>
            <a:ext cx="1746504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90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I can clearly teach this strategy to a classmate.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6903720" y="3520440"/>
            <a:ext cx="18745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800" i="1" dirty="0">
                <a:solidFill>
                  <a:srgbClr val="8A96A3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○ circle me</a:t>
            </a:r>
            <a:endParaRPr lang="en-US" sz="800" dirty="0"/>
          </a:p>
        </p:txBody>
      </p:sp>
      <p:sp>
        <p:nvSpPr>
          <p:cNvPr id="43" name="Shape 41"/>
          <p:cNvSpPr/>
          <p:nvPr/>
        </p:nvSpPr>
        <p:spPr>
          <a:xfrm>
            <a:off x="411480" y="3977640"/>
            <a:ext cx="8412480" cy="685800"/>
          </a:xfrm>
          <a:prstGeom prst="roundRect">
            <a:avLst>
              <a:gd name="adj" fmla="val 10667"/>
            </a:avLst>
          </a:prstGeom>
          <a:solidFill>
            <a:srgbClr val="FFFFFF"/>
          </a:solidFill>
          <a:ln w="12700">
            <a:solidFill>
              <a:srgbClr val="D6DBDF"/>
            </a:solidFill>
            <a:prstDash val="solid"/>
          </a:ln>
          <a:effectLst>
            <a:outerShdw sx="100000" sy="100000" kx="0" ky="0" algn="bl" rotWithShape="0" blurRad="50800" dist="12700" dir="5400000">
              <a:srgbClr val="1C2E42">
                <a:alpha val="10000"/>
              </a:srgbClr>
            </a:outerShdw>
          </a:effectLst>
        </p:spPr>
      </p:sp>
      <p:sp>
        <p:nvSpPr>
          <p:cNvPr id="44" name="Text 42"/>
          <p:cNvSpPr/>
          <p:nvPr/>
        </p:nvSpPr>
        <p:spPr>
          <a:xfrm>
            <a:off x="640080" y="3977640"/>
            <a:ext cx="7955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C0654A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My next step:  </a:t>
            </a:r>
            <a:pPr indent="0" marL="0">
              <a:buNone/>
            </a:pPr>
            <a:r>
              <a:rPr lang="en-US" sz="1050" dirty="0">
                <a:solidFill>
                  <a:srgbClr val="24323F"/>
                </a:solidFill>
                <a:latin typeface="Hanken Grotesk" pitchFamily="34" charset="0"/>
                <a:ea typeface="Hanken Grotesk" pitchFamily="34" charset="-122"/>
                <a:cs typeface="Hanken Grotesk" pitchFamily="34" charset="-120"/>
              </a:rPr>
              <a:t>To move up one level, I will ___.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Neft Teacher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3-3: Graph Ratio Tables</dc:title>
  <dc:subject>6.RP.3a</dc:subject>
  <dc:creator>Neft Teacher</dc:creator>
  <cp:lastModifiedBy>Neft Teacher</cp:lastModifiedBy>
  <cp:revision>1</cp:revision>
  <dcterms:created xsi:type="dcterms:W3CDTF">2026-06-09T12:54:57Z</dcterms:created>
  <dcterms:modified xsi:type="dcterms:W3CDTF">2026-06-09T12:54:57Z</dcterms:modified>
</cp:coreProperties>
</file>