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2 ÷ 3 = 0.666... (repeating). The exact answer is 66.7% or 66⅔%.</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B0883B">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Relate Fractions, Decimals, and Percents</a:t>
            </a:r>
            <a:endParaRPr lang="en-US" sz="3000" dirty="0"/>
          </a:p>
        </p:txBody>
      </p:sp>
      <p:sp>
        <p:nvSpPr>
          <p:cNvPr id="7" name="Text 5"/>
          <p:cNvSpPr/>
          <p:nvPr/>
        </p:nvSpPr>
        <p:spPr>
          <a:xfrm>
            <a:off x="411480" y="4160520"/>
            <a:ext cx="118872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6.RP.3c</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4  ·  Lesson 4-2</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B0883B"/>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write equivalent fractions, decimals, and percents for the same value.</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B0883B"/>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conversions using the words percent, decimal, equivalent, and benchmark.</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Complete the conversion table. Each row shows the same value in three forms.</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1</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2</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3</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4</a:t>
            </a:r>
            <a:endParaRPr lang="en-US" sz="900" dirty="0"/>
          </a:p>
        </p:txBody>
      </p:sp>
      <p:sp>
        <p:nvSpPr>
          <p:cNvPr id="24" name="Shape 22"/>
          <p:cNvSpPr/>
          <p:nvPr/>
        </p:nvSpPr>
        <p:spPr>
          <a:xfrm>
            <a:off x="594360" y="2560320"/>
            <a:ext cx="2514600" cy="1965960"/>
          </a:xfrm>
          <a:prstGeom prst="roundRect">
            <a:avLst>
              <a:gd name="adj" fmla="val 2326"/>
            </a:avLst>
          </a:prstGeom>
          <a:solidFill>
            <a:srgbClr val="FFFFFF"/>
          </a:solidFill>
          <a:ln w="12700">
            <a:solidFill>
              <a:srgbClr val="B0883B"/>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594360" y="2560320"/>
            <a:ext cx="2514600" cy="292608"/>
          </a:xfrm>
          <a:prstGeom prst="rect">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A</a:t>
            </a:r>
            <a:endParaRPr lang="en-US" sz="950" dirty="0"/>
          </a:p>
        </p:txBody>
      </p:sp>
      <p:sp>
        <p:nvSpPr>
          <p:cNvPr id="26" name="Shape 24"/>
          <p:cNvSpPr/>
          <p:nvPr/>
        </p:nvSpPr>
        <p:spPr>
          <a:xfrm>
            <a:off x="3246120" y="2560320"/>
            <a:ext cx="2514600" cy="1965960"/>
          </a:xfrm>
          <a:prstGeom prst="roundRect">
            <a:avLst>
              <a:gd name="adj" fmla="val 2326"/>
            </a:avLst>
          </a:prstGeom>
          <a:solidFill>
            <a:srgbClr val="FFFFFF"/>
          </a:solidFill>
          <a:ln w="12700">
            <a:solidFill>
              <a:srgbClr val="B0883B"/>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3246120" y="2560320"/>
            <a:ext cx="2514600" cy="292608"/>
          </a:xfrm>
          <a:prstGeom prst="rect">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B</a:t>
            </a:r>
            <a:endParaRPr lang="en-US" sz="950" dirty="0"/>
          </a:p>
        </p:txBody>
      </p:sp>
      <p:sp>
        <p:nvSpPr>
          <p:cNvPr id="28" name="Shape 26"/>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0" name="Text 28"/>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How did you convert a fraction like 3/5 into a decimal and a percent in the table?</a:t>
            </a:r>
            <a:endParaRPr lang="en-US" sz="1000" dirty="0"/>
          </a:p>
        </p:txBody>
      </p:sp>
      <p:sp>
        <p:nvSpPr>
          <p:cNvPr id="31" name="Shape 29"/>
          <p:cNvSpPr/>
          <p:nvPr/>
        </p:nvSpPr>
        <p:spPr>
          <a:xfrm>
            <a:off x="6217920" y="2743200"/>
            <a:ext cx="2423160" cy="0"/>
          </a:xfrm>
          <a:prstGeom prst="line">
            <a:avLst/>
          </a:prstGeom>
          <a:noFill/>
          <a:ln w="9525">
            <a:solidFill>
              <a:srgbClr val="C7CDD2"/>
            </a:solidFill>
            <a:prstDash val="dash"/>
          </a:ln>
        </p:spPr>
      </p:sp>
      <p:sp>
        <p:nvSpPr>
          <p:cNvPr id="32" name="Shape 30"/>
          <p:cNvSpPr/>
          <p:nvPr/>
        </p:nvSpPr>
        <p:spPr>
          <a:xfrm>
            <a:off x="6217920" y="3072384"/>
            <a:ext cx="2423160" cy="0"/>
          </a:xfrm>
          <a:prstGeom prst="line">
            <a:avLst/>
          </a:prstGeom>
          <a:noFill/>
          <a:ln w="9525">
            <a:solidFill>
              <a:srgbClr val="C7CDD2"/>
            </a:solidFill>
            <a:prstDash val="dash"/>
          </a:ln>
        </p:spPr>
      </p:sp>
      <p:sp>
        <p:nvSpPr>
          <p:cNvPr id="33" name="Shape 31"/>
          <p:cNvSpPr/>
          <p:nvPr/>
        </p:nvSpPr>
        <p:spPr>
          <a:xfrm>
            <a:off x="6217920" y="3401568"/>
            <a:ext cx="2423160" cy="0"/>
          </a:xfrm>
          <a:prstGeom prst="line">
            <a:avLst/>
          </a:prstGeom>
          <a:noFill/>
          <a:ln w="9525">
            <a:solidFill>
              <a:srgbClr val="C7CDD2"/>
            </a:solidFill>
            <a:prstDash val="dash"/>
          </a:ln>
        </p:spPr>
      </p:sp>
      <p:sp>
        <p:nvSpPr>
          <p:cNvPr id="34" name="Shape 32"/>
          <p:cNvSpPr/>
          <p:nvPr/>
        </p:nvSpPr>
        <p:spPr>
          <a:xfrm>
            <a:off x="6217920" y="3730752"/>
            <a:ext cx="2423160" cy="0"/>
          </a:xfrm>
          <a:prstGeom prst="line">
            <a:avLst/>
          </a:prstGeom>
          <a:noFill/>
          <a:ln w="9525">
            <a:solidFill>
              <a:srgbClr val="C7CDD2"/>
            </a:solidFill>
            <a:prstDash val="dash"/>
          </a:ln>
        </p:spPr>
      </p:sp>
      <p:sp>
        <p:nvSpPr>
          <p:cNvPr id="35" name="Shape 33"/>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Conversion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Convert 2/3 to a percent:  </a:t>
            </a:r>
            <a:pPr indent="0" marL="0">
              <a:buNone/>
            </a:pPr>
            <a:r>
              <a:rPr lang="en-US" sz="950" b="1" dirty="0">
                <a:solidFill>
                  <a:srgbClr val="24323F"/>
                </a:solidFill>
                <a:latin typeface="Courier New" pitchFamily="34" charset="0"/>
                <a:ea typeface="Courier New" pitchFamily="34" charset="-122"/>
                <a:cs typeface="Courier New" pitchFamily="34" charset="-120"/>
              </a:rPr>
              <a:t>2/3</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Divide numerator by denominator:  </a:t>
            </a:r>
            <a:pPr indent="0" marL="0">
              <a:buNone/>
            </a:pPr>
            <a:r>
              <a:rPr lang="en-US" sz="950" b="1" dirty="0">
                <a:solidFill>
                  <a:srgbClr val="24323F"/>
                </a:solidFill>
                <a:latin typeface="Courier New" pitchFamily="34" charset="0"/>
                <a:ea typeface="Courier New" pitchFamily="34" charset="-122"/>
                <a:cs typeface="Courier New" pitchFamily="34" charset="-120"/>
              </a:rPr>
              <a:t>2 ÷ 3 = 0.67</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Move decimal two places:  </a:t>
            </a:r>
            <a:pPr indent="0" marL="0">
              <a:buNone/>
            </a:pPr>
            <a:r>
              <a:rPr lang="en-US" sz="950" b="1" dirty="0">
                <a:solidFill>
                  <a:srgbClr val="24323F"/>
                </a:solidFill>
                <a:latin typeface="Courier New" pitchFamily="34" charset="0"/>
                <a:ea typeface="Courier New" pitchFamily="34" charset="-122"/>
                <a:cs typeface="Courier New" pitchFamily="34" charset="-120"/>
              </a:rPr>
              <a:t>0.67 → 67%</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Final answer:  </a:t>
            </a:r>
            <a:pPr indent="0" marL="0">
              <a:buNone/>
            </a:pPr>
            <a:r>
              <a:rPr lang="en-US" sz="950" b="1" dirty="0">
                <a:solidFill>
                  <a:srgbClr val="24323F"/>
                </a:solidFill>
                <a:latin typeface="Courier New" pitchFamily="34" charset="0"/>
                <a:ea typeface="Courier New" pitchFamily="34" charset="-122"/>
                <a:cs typeface="Courier New" pitchFamily="34" charset="-120"/>
              </a:rPr>
              <a:t>2/3 = 67%</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B0883B"/>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A player scored 3/4 of the points. I want this as a decimal and a percent.</a:t>
            </a:r>
            <a:endParaRPr lang="en-US" sz="1050" dirty="0"/>
          </a:p>
        </p:txBody>
      </p:sp>
      <p:sp>
        <p:nvSpPr>
          <p:cNvPr id="22" name="Shape 20"/>
          <p:cNvSpPr/>
          <p:nvPr/>
        </p:nvSpPr>
        <p:spPr>
          <a:xfrm>
            <a:off x="594360" y="1719072"/>
            <a:ext cx="274320" cy="274320"/>
          </a:xfrm>
          <a:prstGeom prst="ellipse">
            <a:avLst/>
          </a:prstGeom>
          <a:solidFill>
            <a:srgbClr val="B0883B"/>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First I divide: 3 ÷ 4 = 0.75. That is the decimal.</a:t>
            </a:r>
            <a:endParaRPr lang="en-US" sz="1050" dirty="0"/>
          </a:p>
        </p:txBody>
      </p:sp>
      <p:sp>
        <p:nvSpPr>
          <p:cNvPr id="25" name="Shape 23"/>
          <p:cNvSpPr/>
          <p:nvPr/>
        </p:nvSpPr>
        <p:spPr>
          <a:xfrm>
            <a:off x="594360" y="2194560"/>
            <a:ext cx="274320" cy="274320"/>
          </a:xfrm>
          <a:prstGeom prst="ellipse">
            <a:avLst/>
          </a:prstGeom>
          <a:solidFill>
            <a:srgbClr val="B0883B"/>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Then I multiply by 100: 0.75 × 100 = 75%.</a:t>
            </a:r>
            <a:endParaRPr lang="en-US" sz="1050" dirty="0"/>
          </a:p>
        </p:txBody>
      </p:sp>
      <p:sp>
        <p:nvSpPr>
          <p:cNvPr id="28" name="Shape 26"/>
          <p:cNvSpPr/>
          <p:nvPr/>
        </p:nvSpPr>
        <p:spPr>
          <a:xfrm>
            <a:off x="594360" y="2670048"/>
            <a:ext cx="274320" cy="274320"/>
          </a:xfrm>
          <a:prstGeom prst="ellipse">
            <a:avLst/>
          </a:prstGeom>
          <a:solidFill>
            <a:srgbClr val="B0883B"/>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So 3/4 = 0.75 = 75%. All three name the same score.</a:t>
            </a:r>
            <a:endParaRPr lang="en-US" sz="1050" dirty="0"/>
          </a:p>
        </p:txBody>
      </p:sp>
      <p:sp>
        <p:nvSpPr>
          <p:cNvPr id="31" name="Shape 29"/>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3" name="Text 31"/>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4" name="Shape 32"/>
          <p:cNvSpPr/>
          <p:nvPr/>
        </p:nvSpPr>
        <p:spPr>
          <a:xfrm>
            <a:off x="4892040" y="1783080"/>
            <a:ext cx="3749040" cy="0"/>
          </a:xfrm>
          <a:prstGeom prst="line">
            <a:avLst/>
          </a:prstGeom>
          <a:noFill/>
          <a:ln w="9525">
            <a:solidFill>
              <a:srgbClr val="C7CDD2"/>
            </a:solidFill>
            <a:prstDash val="dash"/>
          </a:ln>
        </p:spPr>
      </p:sp>
      <p:sp>
        <p:nvSpPr>
          <p:cNvPr id="35" name="Shape 33"/>
          <p:cNvSpPr/>
          <p:nvPr/>
        </p:nvSpPr>
        <p:spPr>
          <a:xfrm>
            <a:off x="4892040" y="2112264"/>
            <a:ext cx="3749040" cy="0"/>
          </a:xfrm>
          <a:prstGeom prst="line">
            <a:avLst/>
          </a:prstGeom>
          <a:noFill/>
          <a:ln w="9525">
            <a:solidFill>
              <a:srgbClr val="C7CDD2"/>
            </a:solidFill>
            <a:prstDash val="dash"/>
          </a:ln>
        </p:spPr>
      </p:sp>
      <p:sp>
        <p:nvSpPr>
          <p:cNvPr id="36" name="Shape 34"/>
          <p:cNvSpPr/>
          <p:nvPr/>
        </p:nvSpPr>
        <p:spPr>
          <a:xfrm>
            <a:off x="4892040" y="2441448"/>
            <a:ext cx="3749040" cy="0"/>
          </a:xfrm>
          <a:prstGeom prst="line">
            <a:avLst/>
          </a:prstGeom>
          <a:noFill/>
          <a:ln w="9525">
            <a:solidFill>
              <a:srgbClr val="C7CDD2"/>
            </a:solidFill>
            <a:prstDash val="dash"/>
          </a:ln>
        </p:spPr>
      </p:sp>
      <p:sp>
        <p:nvSpPr>
          <p:cNvPr id="37" name="Shape 35"/>
          <p:cNvSpPr/>
          <p:nvPr/>
        </p:nvSpPr>
        <p:spPr>
          <a:xfrm>
            <a:off x="4892040" y="2770632"/>
            <a:ext cx="3749040" cy="0"/>
          </a:xfrm>
          <a:prstGeom prst="line">
            <a:avLst/>
          </a:prstGeom>
          <a:noFill/>
          <a:ln w="9525">
            <a:solidFill>
              <a:srgbClr val="C7CDD2"/>
            </a:solidFill>
            <a:prstDash val="dash"/>
          </a:ln>
        </p:spPr>
      </p:sp>
      <p:sp>
        <p:nvSpPr>
          <p:cNvPr id="38" name="Shape 36"/>
          <p:cNvSpPr/>
          <p:nvPr/>
        </p:nvSpPr>
        <p:spPr>
          <a:xfrm>
            <a:off x="4892040" y="3099816"/>
            <a:ext cx="3749040" cy="0"/>
          </a:xfrm>
          <a:prstGeom prst="line">
            <a:avLst/>
          </a:prstGeom>
          <a:noFill/>
          <a:ln w="9525">
            <a:solidFill>
              <a:srgbClr val="C7CDD2"/>
            </a:solidFill>
            <a:prstDash val="dash"/>
          </a:ln>
        </p:spPr>
      </p:sp>
      <p:sp>
        <p:nvSpPr>
          <p:cNvPr id="39" name="Shape 37"/>
          <p:cNvSpPr/>
          <p:nvPr/>
        </p:nvSpPr>
        <p:spPr>
          <a:xfrm>
            <a:off x="4892040" y="3429000"/>
            <a:ext cx="3749040" cy="0"/>
          </a:xfrm>
          <a:prstGeom prst="line">
            <a:avLst/>
          </a:prstGeom>
          <a:noFill/>
          <a:ln w="9525">
            <a:solidFill>
              <a:srgbClr val="C7CDD2"/>
            </a:solidFill>
            <a:prstDash val="dash"/>
          </a:ln>
        </p:spPr>
      </p:sp>
      <p:sp>
        <p:nvSpPr>
          <p:cNvPr id="40" name="Shape 38"/>
          <p:cNvSpPr/>
          <p:nvPr/>
        </p:nvSpPr>
        <p:spPr>
          <a:xfrm>
            <a:off x="4892040" y="3758184"/>
            <a:ext cx="3749040" cy="0"/>
          </a:xfrm>
          <a:prstGeom prst="line">
            <a:avLst/>
          </a:prstGeom>
          <a:noFill/>
          <a:ln w="9525">
            <a:solidFill>
              <a:srgbClr val="C7CDD2"/>
            </a:solidFill>
            <a:prstDash val="dash"/>
          </a:ln>
        </p:spPr>
      </p:sp>
      <p:sp>
        <p:nvSpPr>
          <p:cNvPr id="41" name="Shape 39"/>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Percent and Decimal.</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"To turn a fraction into a percent, divide the top by the bottom to get a decimal, then multiply by 100."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Percent, then solve it and make an answer key.</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A game shows your score as 7/8 complete. What percent is that?</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Convert 3/5 to a percent.</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Convert 7/20 to a percent.</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 sale says 'Everything 3/5 off!' One friend says that is 35% off and another says 60% off. Who is right, and how do you know?</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B0883B"/>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"To turn a fraction into a percent, divide the top by the bottom to get a decimal, then multiply by 100."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B0883B"/>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Percent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B0883B"/>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Percent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Which shows 0.45 as a fraction and a percent?</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9/20 and 45%</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45/10 and 4.5%</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4/5 and 45%</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9/20 and 4.5%</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write equivalent fractions, decimals, and percents for the same value.</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B0883B"/>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B0883B"/>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B0883B"/>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B0883B"/>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B0883B"/>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write equivalent fractions, decimals, and percents for the same value.</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B0883B"/>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conversions using the words percent, decimal, equivalent, and benchmark.</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player scored 3/4 of the points. The leaderboard shows percents and the game engine uses decimals. What are three different ways to write the same score?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percent</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decimal</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equivalent</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benchmark</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How did you convert a fraction like 3/5 into a decimal and a percent in the table?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percent</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decimal</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equivalent</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benchmark</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sale says 'Everything 3/5 off!' One friend says that is 35% off and another says 60% off. Who is right, and how do you know?</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percent</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decimal</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equivalent</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discount</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Relate Fractions, Decimals, and Percents,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Percent</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Decimal</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Equivalent</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Benchmark</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Arcade Builder Challenge</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You're designing the scoring system for a new arcade game. Players earn points as fractions of the total possible score. The leaderboard shows scores as percentages, but the game engine uses decimals. You need to convert between all three forms to build the display!</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are three different ways to write the same number?</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If a player scored 3/4 of the points, what percent is that?</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Are some fractions easier to convert than others?</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do you convert a fraction to a percent without a calculator?</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Percent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Porcentaje</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way to compare a number to 100, shown with the % sign.</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manera de comparar un número con 100, con el signo %.</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25% means 25 out of 100</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Decimal</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Decimal</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number with a dot, like 0.5, that shows a part.</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con un punto, como 0.5, que muestra una parte.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0.75 means seventy-five hundredths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Equivalent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Equivalente</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Having the same value, just written a different way.</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Tener el mismo valor, escrito de otra forma.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1/2 = 0.5 = 50%</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Benchmark</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Referencia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familiar number you use to guess, like 50% or 1/2.</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conocido que usas para estimar, como 50% o 1/2.</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Common benchmarks: 25%, 50%, 75%</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Discount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Descuento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Money taken off the first price to make it cheaper.</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Dinero que se quita del precio original para que sea más barato.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$40 shirt at 25% off: discount = $10</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6.RP.3c</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How can one value be written as a fraction, a decimal, AND a percent?</a:t>
            </a:r>
            <a:endParaRPr lang="en-US" sz="1200" dirty="0"/>
          </a:p>
        </p:txBody>
      </p:sp>
      <p:sp>
        <p:nvSpPr>
          <p:cNvPr id="20" name="Shape 18"/>
          <p:cNvSpPr/>
          <p:nvPr/>
        </p:nvSpPr>
        <p:spPr>
          <a:xfrm>
            <a:off x="640080" y="1609344"/>
            <a:ext cx="274320" cy="274320"/>
          </a:xfrm>
          <a:prstGeom prst="ellipse">
            <a:avLst/>
          </a:prstGeom>
          <a:solidFill>
            <a:srgbClr val="B0883B"/>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Let's change 1/5 into a decimal and a percent.</a:t>
            </a:r>
            <a:endParaRPr lang="en-US" sz="1050" dirty="0"/>
          </a:p>
        </p:txBody>
      </p:sp>
      <p:sp>
        <p:nvSpPr>
          <p:cNvPr id="23" name="Shape 21"/>
          <p:cNvSpPr/>
          <p:nvPr/>
        </p:nvSpPr>
        <p:spPr>
          <a:xfrm>
            <a:off x="640080" y="2084832"/>
            <a:ext cx="274320" cy="274320"/>
          </a:xfrm>
          <a:prstGeom prst="ellipse">
            <a:avLst/>
          </a:prstGeom>
          <a:solidFill>
            <a:srgbClr val="B0883B"/>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What is 1 ÷ 5? (0.2)</a:t>
            </a:r>
            <a:endParaRPr lang="en-US" sz="1050" dirty="0"/>
          </a:p>
        </p:txBody>
      </p:sp>
      <p:sp>
        <p:nvSpPr>
          <p:cNvPr id="26" name="Shape 24"/>
          <p:cNvSpPr/>
          <p:nvPr/>
        </p:nvSpPr>
        <p:spPr>
          <a:xfrm>
            <a:off x="640080" y="2560320"/>
            <a:ext cx="274320" cy="274320"/>
          </a:xfrm>
          <a:prstGeom prst="ellipse">
            <a:avLst/>
          </a:prstGeom>
          <a:solidFill>
            <a:srgbClr val="B0883B"/>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multiply 0.2 × 100. What percent do we get? (20%)</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 player scored 3/4 of the points. The leaderboard shows percents and the game engine uses decimals. What are three different ways to write the same score?</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B0883B"/>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To turn a fraction into a percent, divide the top by the bottom to get a decimal, then multiply by 100.</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4-2: Relate Fractions, Decimals, and Percents</dc:title>
  <dc:subject>6.RP.3c</dc:subject>
  <dc:creator>Neft Teacher</dc:creator>
  <cp:lastModifiedBy>Neft Teacher</cp:lastModifiedBy>
  <cp:revision>1</cp:revision>
  <dcterms:created xsi:type="dcterms:W3CDTF">2026-06-09T12:54:57Z</dcterms:created>
  <dcterms:modified xsi:type="dcterms:W3CDTF">2026-06-09T12:54:57Z</dcterms:modified>
</cp:coreProperties>
</file>