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To find cost per pound, divide price by pounds: $8.75 ÷ 5 = $1.75 per lb, $5.10 ÷ 3 = $1.70 per lb. Deal 2 ($1.70/lb) is still the better buy — but the correct unit rates are dollars per pound, not pounds per dollar.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B0883B">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Solve Problems with Unit Rates</a:t>
            </a:r>
            <a:endParaRPr lang="en-US" sz="3000" dirty="0"/>
          </a:p>
        </p:txBody>
      </p:sp>
      <p:sp>
        <p:nvSpPr>
          <p:cNvPr id="7" name="Text 5"/>
          <p:cNvSpPr/>
          <p:nvPr/>
        </p:nvSpPr>
        <p:spPr>
          <a:xfrm>
            <a:off x="411480" y="4160520"/>
            <a:ext cx="118872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6.RP.3b</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4  ·  Lesson 4-7</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solve real-world problems by using unit rates to compare options.</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comparison using the words unit rate, better buy, per unit, and rate.</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Calculate the unit rate for each supplier's deal. Then determine which is the better buy for each item.</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How did the unit rate help you decide the better buy between the two token suppliers in your table?</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Unit Rate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Which is the better buy: 5 lb for $8.75 or 3 lb for $5.10?:  </a:t>
            </a:r>
            <a:pPr indent="0" marL="0">
              <a:buNone/>
            </a:pPr>
            <a:r>
              <a:rPr lang="en-US" sz="950" b="1" dirty="0">
                <a:solidFill>
                  <a:srgbClr val="24323F"/>
                </a:solidFill>
                <a:latin typeface="Courier New" pitchFamily="34" charset="0"/>
                <a:ea typeface="Courier New" pitchFamily="34" charset="-122"/>
                <a:cs typeface="Courier New" pitchFamily="34" charset="-120"/>
              </a:rPr>
              <a:t>Compare two deals</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unit rate for Deal 1:  </a:t>
            </a:r>
            <a:pPr indent="0" marL="0">
              <a:buNone/>
            </a:pPr>
            <a:r>
              <a:rPr lang="en-US" sz="950" b="1" dirty="0">
                <a:solidFill>
                  <a:srgbClr val="24323F"/>
                </a:solidFill>
                <a:latin typeface="Courier New" pitchFamily="34" charset="0"/>
                <a:ea typeface="Courier New" pitchFamily="34" charset="-122"/>
                <a:cs typeface="Courier New" pitchFamily="34" charset="-120"/>
              </a:rPr>
              <a:t>5 ÷ $8.75 = 0.57 lb per dollar</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unit rate for Deal 2:  </a:t>
            </a:r>
            <a:pPr indent="0" marL="0">
              <a:buNone/>
            </a:pPr>
            <a:r>
              <a:rPr lang="en-US" sz="950" b="1" dirty="0">
                <a:solidFill>
                  <a:srgbClr val="24323F"/>
                </a:solidFill>
                <a:latin typeface="Courier New" pitchFamily="34" charset="0"/>
                <a:ea typeface="Courier New" pitchFamily="34" charset="-122"/>
                <a:cs typeface="Courier New" pitchFamily="34" charset="-120"/>
              </a:rPr>
              <a:t>3 ÷ $5.10 = 0.59 lb per dollar</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Compare:  </a:t>
            </a:r>
            <a:pPr indent="0" marL="0">
              <a:buNone/>
            </a:pPr>
            <a:r>
              <a:rPr lang="en-US" sz="950" b="1" dirty="0">
                <a:solidFill>
                  <a:srgbClr val="24323F"/>
                </a:solidFill>
                <a:latin typeface="Courier New" pitchFamily="34" charset="0"/>
                <a:ea typeface="Courier New" pitchFamily="34" charset="-122"/>
                <a:cs typeface="Courier New" pitchFamily="34" charset="-120"/>
              </a:rPr>
              <a:t>0.59 &gt; 0.57, so Deal 2 is the better buy</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B0883B"/>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Fun Supply Co. sells 500 tokens for $60. I want the cost for 1 token.</a:t>
            </a:r>
            <a:endParaRPr lang="en-US" sz="1050" dirty="0"/>
          </a:p>
        </p:txBody>
      </p:sp>
      <p:sp>
        <p:nvSpPr>
          <p:cNvPr id="22" name="Shape 20"/>
          <p:cNvSpPr/>
          <p:nvPr/>
        </p:nvSpPr>
        <p:spPr>
          <a:xfrm>
            <a:off x="594360" y="1719072"/>
            <a:ext cx="274320" cy="274320"/>
          </a:xfrm>
          <a:prstGeom prst="ellipse">
            <a:avLst/>
          </a:prstGeom>
          <a:solidFill>
            <a:srgbClr val="B0883B"/>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divide the price by the tokens: $60 ÷ 500 = $0.12.</a:t>
            </a:r>
            <a:endParaRPr lang="en-US" sz="1050" dirty="0"/>
          </a:p>
        </p:txBody>
      </p:sp>
      <p:sp>
        <p:nvSpPr>
          <p:cNvPr id="25" name="Shape 23"/>
          <p:cNvSpPr/>
          <p:nvPr/>
        </p:nvSpPr>
        <p:spPr>
          <a:xfrm>
            <a:off x="594360" y="2194560"/>
            <a:ext cx="274320" cy="274320"/>
          </a:xfrm>
          <a:prstGeom prst="ellipse">
            <a:avLst/>
          </a:prstGeom>
          <a:solidFill>
            <a:srgbClr val="B0883B"/>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So this deal is $0.12 per token. That is the unit rate.</a:t>
            </a:r>
            <a:endParaRPr lang="en-US" sz="1050" dirty="0"/>
          </a:p>
        </p:txBody>
      </p:sp>
      <p:sp>
        <p:nvSpPr>
          <p:cNvPr id="28" name="Shape 26"/>
          <p:cNvSpPr/>
          <p:nvPr/>
        </p:nvSpPr>
        <p:spPr>
          <a:xfrm>
            <a:off x="594360" y="2670048"/>
            <a:ext cx="274320" cy="274320"/>
          </a:xfrm>
          <a:prstGeom prst="ellipse">
            <a:avLst/>
          </a:prstGeom>
          <a:solidFill>
            <a:srgbClr val="B0883B"/>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I can compare it fairly to a deal with a different number of tokens.</a:t>
            </a:r>
            <a:endParaRPr lang="en-US" sz="1050" dirty="0"/>
          </a:p>
        </p:txBody>
      </p:sp>
      <p:sp>
        <p:nvSpPr>
          <p:cNvPr id="31" name="Shape 29"/>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3" name="Text 31"/>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4" name="Shape 32"/>
          <p:cNvSpPr/>
          <p:nvPr/>
        </p:nvSpPr>
        <p:spPr>
          <a:xfrm>
            <a:off x="4892040" y="1783080"/>
            <a:ext cx="3749040" cy="0"/>
          </a:xfrm>
          <a:prstGeom prst="line">
            <a:avLst/>
          </a:prstGeom>
          <a:noFill/>
          <a:ln w="9525">
            <a:solidFill>
              <a:srgbClr val="C7CDD2"/>
            </a:solidFill>
            <a:prstDash val="dash"/>
          </a:ln>
        </p:spPr>
      </p:sp>
      <p:sp>
        <p:nvSpPr>
          <p:cNvPr id="35" name="Shape 33"/>
          <p:cNvSpPr/>
          <p:nvPr/>
        </p:nvSpPr>
        <p:spPr>
          <a:xfrm>
            <a:off x="4892040" y="2112264"/>
            <a:ext cx="3749040" cy="0"/>
          </a:xfrm>
          <a:prstGeom prst="line">
            <a:avLst/>
          </a:prstGeom>
          <a:noFill/>
          <a:ln w="9525">
            <a:solidFill>
              <a:srgbClr val="C7CDD2"/>
            </a:solidFill>
            <a:prstDash val="dash"/>
          </a:ln>
        </p:spPr>
      </p:sp>
      <p:sp>
        <p:nvSpPr>
          <p:cNvPr id="36" name="Shape 34"/>
          <p:cNvSpPr/>
          <p:nvPr/>
        </p:nvSpPr>
        <p:spPr>
          <a:xfrm>
            <a:off x="4892040" y="2441448"/>
            <a:ext cx="3749040" cy="0"/>
          </a:xfrm>
          <a:prstGeom prst="line">
            <a:avLst/>
          </a:prstGeom>
          <a:noFill/>
          <a:ln w="9525">
            <a:solidFill>
              <a:srgbClr val="C7CDD2"/>
            </a:solidFill>
            <a:prstDash val="dash"/>
          </a:ln>
        </p:spPr>
      </p:sp>
      <p:sp>
        <p:nvSpPr>
          <p:cNvPr id="37" name="Shape 35"/>
          <p:cNvSpPr/>
          <p:nvPr/>
        </p:nvSpPr>
        <p:spPr>
          <a:xfrm>
            <a:off x="4892040" y="2770632"/>
            <a:ext cx="3749040" cy="0"/>
          </a:xfrm>
          <a:prstGeom prst="line">
            <a:avLst/>
          </a:prstGeom>
          <a:noFill/>
          <a:ln w="9525">
            <a:solidFill>
              <a:srgbClr val="C7CDD2"/>
            </a:solidFill>
            <a:prstDash val="dash"/>
          </a:ln>
        </p:spPr>
      </p:sp>
      <p:sp>
        <p:nvSpPr>
          <p:cNvPr id="38" name="Shape 36"/>
          <p:cNvSpPr/>
          <p:nvPr/>
        </p:nvSpPr>
        <p:spPr>
          <a:xfrm>
            <a:off x="4892040" y="3099816"/>
            <a:ext cx="3749040" cy="0"/>
          </a:xfrm>
          <a:prstGeom prst="line">
            <a:avLst/>
          </a:prstGeom>
          <a:noFill/>
          <a:ln w="9525">
            <a:solidFill>
              <a:srgbClr val="C7CDD2"/>
            </a:solidFill>
            <a:prstDash val="dash"/>
          </a:ln>
        </p:spPr>
      </p:sp>
      <p:sp>
        <p:nvSpPr>
          <p:cNvPr id="39" name="Shape 37"/>
          <p:cNvSpPr/>
          <p:nvPr/>
        </p:nvSpPr>
        <p:spPr>
          <a:xfrm>
            <a:off x="4892040" y="3429000"/>
            <a:ext cx="3749040" cy="0"/>
          </a:xfrm>
          <a:prstGeom prst="line">
            <a:avLst/>
          </a:prstGeom>
          <a:noFill/>
          <a:ln w="9525">
            <a:solidFill>
              <a:srgbClr val="C7CDD2"/>
            </a:solidFill>
            <a:prstDash val="dash"/>
          </a:ln>
        </p:spPr>
      </p:sp>
      <p:sp>
        <p:nvSpPr>
          <p:cNvPr id="40" name="Shape 38"/>
          <p:cNvSpPr/>
          <p:nvPr/>
        </p:nvSpPr>
        <p:spPr>
          <a:xfrm>
            <a:off x="4892040" y="3758184"/>
            <a:ext cx="3749040" cy="0"/>
          </a:xfrm>
          <a:prstGeom prst="line">
            <a:avLst/>
          </a:prstGeom>
          <a:noFill/>
          <a:ln w="9525">
            <a:solidFill>
              <a:srgbClr val="C7CDD2"/>
            </a:solidFill>
            <a:prstDash val="dash"/>
          </a:ln>
        </p:spPr>
      </p:sp>
      <p:sp>
        <p:nvSpPr>
          <p:cNvPr id="41" name="Shape 39"/>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Unit Rate and Better Buy.</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"Divide the price by the number of items to get the cost per unit. The lower cost per unit is the better buy."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Unit Rate, then solve it and make an answer key.</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A machine dispenses 24 tokens in 3 minutes. At this rate, how many tokens does it dispense in 10 minutes?</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A factory produces 360 widgets in 8 hours. At the same rate, how many widgets are produced in a 12-hour shift?</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is the better buy: 6 bouncy balls for $4.50 or 10 bouncy balls for $8.00?</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Printer A makes 150 tickets in 5 minutes and Printer B makes 200 in 8 minutes. The manager needs 600 tickets fast. How do unit rates decide the faster printer and the time needed?</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B0883B"/>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"Divide the price by the number of items to get the cost per unit. The lower cost per unit is the better buy."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B0883B"/>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Unit Rate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B0883B"/>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Unit Rate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A car travels 195 miles on 6 gallons of gas. What is the unit rate in miles per gallon?</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32.5 miles per gallon</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33 miles per gallon</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30 miles per gallon</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1,170 miles per gallon</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solve real-world problems by using unit rates to compare options.</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B0883B"/>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B0883B"/>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B0883B"/>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B0883B"/>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solve real-world problems by using unit rates to compare options.</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comparison using the words unit rate, better buy, per unit, and rate.</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As supply manager you compare token deals like 500 for $60 and 350 for $38.50. You can't compare totals directly, so what does finding the cost 'per unit' let you do?</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unit rate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per unit</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comparison</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rate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How did the unit rate help you decide the better buy between the two token suppliers in your table?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unit rate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better buy</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per unit</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comparison</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rate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Printer A makes 150 tickets in 5 minutes and Printer B makes 200 in 8 minutes. The manager needs 600 tickets fast. How do unit rates decide the faster printer and the time needed?</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unit rate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rate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per unit</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comparison</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proportion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Solve Problems with Unit Rates,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Unit Rate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Better Buy</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Comparison</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Per Unit</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Arcade Builder Challenge</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You're the new supply manager for the arcade! You need to order tokens, prizes, and snacks from different suppliers. Each supplier offers a different package deal. Your job is to find the unit rate for each deal and figure out which supplier gives you the best value for every item you need to order.</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can you compare deals when the quantities are different?</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operation helps you find the cost for just one item?</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Does the biggest package always give the best unit rate?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can unit rates help you make smart spending decisions?</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Unit Rate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Tasa unitaria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rate for just 1 of something, like cost for 1 item.</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tasa para solo 1 de algo, como el precio de 1 artículo.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$2.50 per pound means $2.50 for every 1 pound</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Better Buy</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Mejor compra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choice that costs less for each item.</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La opción que cuesta menos por cada artículo.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$0.10 each vs $0.15 each — the $0.10 option is the better buy</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Comparison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Comparación</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Looking at numbers to see which is bigger or smaller.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Mirar números para ver cuál es mayor o menor.</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 per game &lt; $4 per game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Per Unit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Por unidad</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For each single item.</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Por cada artículo.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$0.50 per token means each token costs $0.50</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Rate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Tasa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ratio comparing two amounts with different units, like miles per hour.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razón que compara dos cantidades con unidades distintas, como millas por hora.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120 miles in 3 hours is a rate (miles and hours are different units)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6.RP.3b</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4  ·  Lesson 4-7</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How do I use unit rates to find the better buy?</a:t>
            </a:r>
            <a:endParaRPr lang="en-US" sz="1200" dirty="0"/>
          </a:p>
        </p:txBody>
      </p:sp>
      <p:sp>
        <p:nvSpPr>
          <p:cNvPr id="20" name="Shape 18"/>
          <p:cNvSpPr/>
          <p:nvPr/>
        </p:nvSpPr>
        <p:spPr>
          <a:xfrm>
            <a:off x="640080" y="1609344"/>
            <a:ext cx="274320" cy="274320"/>
          </a:xfrm>
          <a:prstGeom prst="ellipse">
            <a:avLst/>
          </a:prstGeom>
          <a:solidFill>
            <a:srgbClr val="B0883B"/>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Arcade Depot sells 350 tokens for $38.50. What do we divide?</a:t>
            </a:r>
            <a:endParaRPr lang="en-US" sz="1050" dirty="0"/>
          </a:p>
        </p:txBody>
      </p:sp>
      <p:sp>
        <p:nvSpPr>
          <p:cNvPr id="23" name="Shape 21"/>
          <p:cNvSpPr/>
          <p:nvPr/>
        </p:nvSpPr>
        <p:spPr>
          <a:xfrm>
            <a:off x="640080" y="2084832"/>
            <a:ext cx="274320" cy="274320"/>
          </a:xfrm>
          <a:prstGeom prst="ellipse">
            <a:avLst/>
          </a:prstGeom>
          <a:solidFill>
            <a:srgbClr val="B0883B"/>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We divide price by tokens: $38.50 ÷ 350 = ?</a:t>
            </a:r>
            <a:endParaRPr lang="en-US" sz="1050" dirty="0"/>
          </a:p>
        </p:txBody>
      </p:sp>
      <p:sp>
        <p:nvSpPr>
          <p:cNvPr id="26" name="Shape 24"/>
          <p:cNvSpPr/>
          <p:nvPr/>
        </p:nvSpPr>
        <p:spPr>
          <a:xfrm>
            <a:off x="640080" y="2560320"/>
            <a:ext cx="274320" cy="274320"/>
          </a:xfrm>
          <a:prstGeom prst="ellipse">
            <a:avLst/>
          </a:prstGeom>
          <a:solidFill>
            <a:srgbClr val="B0883B"/>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What is the cost per token, and is it lower than $0.12? ($0.11 — yes, the better buy.)</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As supply manager you compare token deals like 500 for $60 and 350 for $38.50. You can't compare totals directly, so what does finding the cost 'per unit' let you do?</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B0883B"/>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Divide the price by the number of items to get the cost per unit. The lower cost per unit is the better buy.</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4-7: Solve Problems with Unit Rates</dc:title>
  <dc:subject>6.RP.3b</dc:subject>
  <dc:creator>Neft Teacher</dc:creator>
  <cp:lastModifiedBy>Neft Teacher</cp:lastModifiedBy>
  <cp:revision>1</cp:revision>
  <dcterms:created xsi:type="dcterms:W3CDTF">2026-06-09T12:54:57Z</dcterms:created>
  <dcterms:modified xsi:type="dcterms:W3CDTF">2026-06-09T12:54:57Z</dcterms:modified>
</cp:coreProperties>
</file>