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notesMasterIdLst>
    <p:notesMasterId r:id="rId1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 key — Dana forgot the ½. The area is half of base × height: A = ½ × 10 × 7 = ½ × 70 = 35 square feet.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749040" cy="5143500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Shape 1"/>
          <p:cNvSpPr/>
          <p:nvPr/>
        </p:nvSpPr>
        <p:spPr>
          <a:xfrm>
            <a:off x="2651760" y="-640080"/>
            <a:ext cx="2011680" cy="2011680"/>
          </a:xfrm>
          <a:prstGeom prst="ellipse">
            <a:avLst/>
          </a:prstGeom>
          <a:solidFill>
            <a:srgbClr val="4F7A52">
              <a:alpha val="35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411480" y="365760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11480" y="777240"/>
            <a:ext cx="1371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dirty="0">
                <a:solidFill>
                  <a:srgbClr val="000000"/>
                </a:solidFill>
              </a:rPr>
              <a:t>📐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411480" y="1783080"/>
            <a:ext cx="301752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9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Area of Triangles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411480" y="4160520"/>
            <a:ext cx="1188720" cy="310896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6.G.1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691640" y="4160520"/>
            <a:ext cx="19202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FE6E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Unit 5  ·  Lesson 5-3-flagship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023360" y="411480"/>
            <a:ext cx="4800600" cy="1417320"/>
          </a:xfrm>
          <a:prstGeom prst="roundRect">
            <a:avLst>
              <a:gd name="adj" fmla="val 516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251960" y="548640"/>
            <a:ext cx="4389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Math Notebook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251960" y="1024128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Name: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983480" y="1207008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251960" y="1280160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Date: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983480" y="1463040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251960" y="1536192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Period: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983480" y="1719072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023360" y="2011680"/>
            <a:ext cx="4800600" cy="1143000"/>
          </a:xfrm>
          <a:prstGeom prst="roundRect">
            <a:avLst>
              <a:gd name="adj" fmla="val 6400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206240" y="210312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F7A5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Yo puedo…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206240" y="2395728"/>
            <a:ext cx="4434840" cy="7132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find the area of a triangle using the formula A = ½ × base × height.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023360" y="3291840"/>
            <a:ext cx="480060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4206240" y="338328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F7A5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WILL EXPLAIN…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Objetivo de lenguaje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206240" y="3675888"/>
            <a:ext cx="4434840" cy="8412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steps using the words base, height, area, and perpendicular.</a:t>
            </a:r>
            <a:endParaRPr lang="en-US"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Sort It Out / Clasifícalo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5  ·  Lesson 5-3-flagship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2296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Plot the vertices of a triangle with base 12 and height 8.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20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Bank — cut or sort these cards:</a:t>
            </a:r>
            <a:endParaRPr lang="en-US" sz="850" dirty="0"/>
          </a:p>
        </p:txBody>
      </p:sp>
      <p:sp>
        <p:nvSpPr>
          <p:cNvPr id="20" name="Text 18"/>
          <p:cNvSpPr/>
          <p:nvPr/>
        </p:nvSpPr>
        <p:spPr>
          <a:xfrm>
            <a:off x="59436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1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236220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2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13004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3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594360" y="1975104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4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59436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4F7A5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594360" y="2560320"/>
            <a:ext cx="2514600" cy="292608"/>
          </a:xfrm>
          <a:prstGeom prst="rect">
            <a:avLst/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Group A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324612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4F7A5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3246120" y="2560320"/>
            <a:ext cx="2514600" cy="292608"/>
          </a:xfrm>
          <a:prstGeom prst="rect">
            <a:avLst/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Group B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217920" y="1097280"/>
            <a:ext cx="246888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Your triangular panel (base 12, height 8) fits inside a 12 by 8 rectangle. Why do we divide by 2 to find the triangle's area before cutting the glass?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217920" y="274320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307238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3" name="Shape 31"/>
          <p:cNvSpPr/>
          <p:nvPr/>
        </p:nvSpPr>
        <p:spPr>
          <a:xfrm>
            <a:off x="6217920" y="340156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4" name="Shape 32"/>
          <p:cNvSpPr/>
          <p:nvPr/>
        </p:nvSpPr>
        <p:spPr>
          <a:xfrm>
            <a:off x="6217920" y="373075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6217920" y="40599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Error Analysis / Análisis de Errores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5  ·  Lesson 5-3-flagship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11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554480" cy="274320"/>
          </a:xfrm>
          <a:prstGeom prst="rect">
            <a:avLst>
              <a:gd name="adj" fmla="val 50000"/>
            </a:avLst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⚠ FIND THE ERROR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2286000" y="841248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Find Dana's Mistake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18872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classmate turned in the work below. One step has a mistake — find it, name it, fix it.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594360" y="1627632"/>
            <a:ext cx="5166360" cy="2286000"/>
          </a:xfrm>
          <a:prstGeom prst="roundRect">
            <a:avLst>
              <a:gd name="adj" fmla="val 2000"/>
            </a:avLst>
          </a:prstGeom>
          <a:solidFill>
            <a:srgbClr val="F4F1E8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713232" y="1691640"/>
            <a:ext cx="49377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Student's work (contains an error):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777240" y="1938528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Problem: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Find the area of a triangle with base 10 ft and height 7 ft.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777240" y="2322576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Write the formula: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 = ½ × b × h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777240" y="2706624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Substitute: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 = ½ × 10 × 7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777240" y="3090672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4.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Multiply: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 = 10 × 7 = 70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777240" y="3474720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5.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Final answer: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 = 70 sq ft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594360" y="4050792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step has the error? Circle it above.</a:t>
            </a:r>
            <a:endParaRPr lang="en-US" sz="900" dirty="0"/>
          </a:p>
        </p:txBody>
      </p:sp>
      <p:sp>
        <p:nvSpPr>
          <p:cNvPr id="29" name="Shape 27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FCE6DE"/>
          </a:solidFill>
          <a:ln w="12700">
            <a:solidFill>
              <a:srgbClr val="E2A39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0" name="Text 28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🛠 Explain &amp; Fix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6217920" y="1097280"/>
            <a:ext cx="246888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mistake was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 because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.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6217920" y="178308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3" name="Shape 31"/>
          <p:cNvSpPr/>
          <p:nvPr/>
        </p:nvSpPr>
        <p:spPr>
          <a:xfrm>
            <a:off x="6217920" y="207568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4" name="Shape 32"/>
          <p:cNvSpPr/>
          <p:nvPr/>
        </p:nvSpPr>
        <p:spPr>
          <a:xfrm>
            <a:off x="6217920" y="236829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Text 33"/>
          <p:cNvSpPr/>
          <p:nvPr/>
        </p:nvSpPr>
        <p:spPr>
          <a:xfrm>
            <a:off x="6217920" y="2788920"/>
            <a:ext cx="2468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Fix it — rewrite the step correctly:</a:t>
            </a:r>
            <a:endParaRPr lang="en-US" sz="900" dirty="0"/>
          </a:p>
        </p:txBody>
      </p:sp>
      <p:sp>
        <p:nvSpPr>
          <p:cNvPr id="36" name="Shape 34"/>
          <p:cNvSpPr/>
          <p:nvPr/>
        </p:nvSpPr>
        <p:spPr>
          <a:xfrm>
            <a:off x="6217920" y="324612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6217920" y="353872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8" name="Shape 36"/>
          <p:cNvSpPr/>
          <p:nvPr/>
        </p:nvSpPr>
        <p:spPr>
          <a:xfrm>
            <a:off x="6217920" y="38313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9" name="Shape 37"/>
          <p:cNvSpPr/>
          <p:nvPr/>
        </p:nvSpPr>
        <p:spPr>
          <a:xfrm>
            <a:off x="6217920" y="412394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Two-Column Notes / Notas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5  ·  Lesson 5-3-flagship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12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92608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Steps / Pasos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594360" y="1243584"/>
            <a:ext cx="274320" cy="274320"/>
          </a:xfrm>
          <a:prstGeom prst="ellipse">
            <a:avLst/>
          </a:prstGeom>
          <a:solidFill>
            <a:srgbClr val="4F7A52"/>
          </a:solidFill>
          <a:ln/>
        </p:spPr>
      </p:sp>
      <p:sp>
        <p:nvSpPr>
          <p:cNvPr id="20" name="Text 18"/>
          <p:cNvSpPr/>
          <p:nvPr/>
        </p:nvSpPr>
        <p:spPr>
          <a:xfrm>
            <a:off x="594360" y="124358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978408" y="1188720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triangular garden has a base of 12 feet and a height of 8 feet.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594360" y="1719072"/>
            <a:ext cx="274320" cy="274320"/>
          </a:xfrm>
          <a:prstGeom prst="ellipse">
            <a:avLst/>
          </a:prstGeom>
          <a:solidFill>
            <a:srgbClr val="4F7A52"/>
          </a:solidFill>
          <a:ln/>
        </p:spPr>
      </p:sp>
      <p:sp>
        <p:nvSpPr>
          <p:cNvPr id="23" name="Text 21"/>
          <p:cNvSpPr/>
          <p:nvPr/>
        </p:nvSpPr>
        <p:spPr>
          <a:xfrm>
            <a:off x="594360" y="171907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978408" y="1664208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write the formula: A = ½ × base × height.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2194560"/>
            <a:ext cx="274320" cy="274320"/>
          </a:xfrm>
          <a:prstGeom prst="ellipse">
            <a:avLst/>
          </a:prstGeom>
          <a:solidFill>
            <a:srgbClr val="4F7A52"/>
          </a:solidFill>
          <a:ln/>
        </p:spPr>
      </p:sp>
      <p:sp>
        <p:nvSpPr>
          <p:cNvPr id="26" name="Text 24"/>
          <p:cNvSpPr/>
          <p:nvPr/>
        </p:nvSpPr>
        <p:spPr>
          <a:xfrm>
            <a:off x="594360" y="219456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978408" y="2139696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put in the numbers: A = ½ × 12 × 8.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594360" y="2670048"/>
            <a:ext cx="274320" cy="274320"/>
          </a:xfrm>
          <a:prstGeom prst="ellipse">
            <a:avLst/>
          </a:prstGeom>
          <a:solidFill>
            <a:srgbClr val="4F7A52"/>
          </a:solidFill>
          <a:ln/>
        </p:spPr>
      </p:sp>
      <p:sp>
        <p:nvSpPr>
          <p:cNvPr id="29" name="Text 27"/>
          <p:cNvSpPr/>
          <p:nvPr/>
        </p:nvSpPr>
        <p:spPr>
          <a:xfrm>
            <a:off x="594360" y="2670048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978408" y="2615184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multiply base × height first: 12 × 8 = 96.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594360" y="3145536"/>
            <a:ext cx="274320" cy="274320"/>
          </a:xfrm>
          <a:prstGeom prst="ellipse">
            <a:avLst/>
          </a:prstGeom>
          <a:solidFill>
            <a:srgbClr val="4F7A52"/>
          </a:solidFill>
          <a:ln/>
        </p:spPr>
      </p:sp>
      <p:sp>
        <p:nvSpPr>
          <p:cNvPr id="32" name="Text 30"/>
          <p:cNvSpPr/>
          <p:nvPr/>
        </p:nvSpPr>
        <p:spPr>
          <a:xfrm>
            <a:off x="594360" y="3145536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978408" y="3090672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take half: ½ × 96 = 48. So the area is 48 square feet.</a:t>
            </a:r>
            <a:endParaRPr lang="en-US" sz="1050" dirty="0"/>
          </a:p>
        </p:txBody>
      </p:sp>
      <p:sp>
        <p:nvSpPr>
          <p:cNvPr id="34" name="Shape 32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4709160" y="685800"/>
            <a:ext cx="4114800" cy="292608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Example / Mi Ejemplo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4892040" y="114300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problem here, matching each step on the left:</a:t>
            </a:r>
            <a:endParaRPr lang="en-US" sz="950" dirty="0"/>
          </a:p>
        </p:txBody>
      </p:sp>
      <p:sp>
        <p:nvSpPr>
          <p:cNvPr id="37" name="Shape 35"/>
          <p:cNvSpPr/>
          <p:nvPr/>
        </p:nvSpPr>
        <p:spPr>
          <a:xfrm>
            <a:off x="4892040" y="178308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8" name="Shape 36"/>
          <p:cNvSpPr/>
          <p:nvPr/>
        </p:nvSpPr>
        <p:spPr>
          <a:xfrm>
            <a:off x="4892040" y="211226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9" name="Shape 37"/>
          <p:cNvSpPr/>
          <p:nvPr/>
        </p:nvSpPr>
        <p:spPr>
          <a:xfrm>
            <a:off x="4892040" y="244144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0" name="Shape 38"/>
          <p:cNvSpPr/>
          <p:nvPr/>
        </p:nvSpPr>
        <p:spPr>
          <a:xfrm>
            <a:off x="4892040" y="277063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1" name="Shape 39"/>
          <p:cNvSpPr/>
          <p:nvPr/>
        </p:nvSpPr>
        <p:spPr>
          <a:xfrm>
            <a:off x="4892040" y="3099816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2" name="Shape 40"/>
          <p:cNvSpPr/>
          <p:nvPr/>
        </p:nvSpPr>
        <p:spPr>
          <a:xfrm>
            <a:off x="4892040" y="342900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3" name="Shape 41"/>
          <p:cNvSpPr/>
          <p:nvPr/>
        </p:nvSpPr>
        <p:spPr>
          <a:xfrm>
            <a:off x="4892040" y="375818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4" name="Shape 42"/>
          <p:cNvSpPr/>
          <p:nvPr/>
        </p:nvSpPr>
        <p:spPr>
          <a:xfrm>
            <a:off x="4892040" y="408736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Choice Board / Tablero de Opciones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5  ·  Lesson 5-3-flagship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13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40080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Choose ONE to show what you know: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1148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4864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✏️</a:t>
            </a:r>
            <a:endParaRPr lang="en-US" sz="2600" dirty="0"/>
          </a:p>
        </p:txBody>
      </p:sp>
      <p:sp>
        <p:nvSpPr>
          <p:cNvPr id="20" name="Text 18"/>
          <p:cNvSpPr/>
          <p:nvPr/>
        </p:nvSpPr>
        <p:spPr>
          <a:xfrm>
            <a:off x="123444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Draw &amp; Label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9436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Sketch a model for today's problem. Label it using Base and Height.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70916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484632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💬</a:t>
            </a:r>
            <a:endParaRPr lang="en-US" sz="2600" dirty="0"/>
          </a:p>
        </p:txBody>
      </p:sp>
      <p:sp>
        <p:nvSpPr>
          <p:cNvPr id="24" name="Text 22"/>
          <p:cNvSpPr/>
          <p:nvPr/>
        </p:nvSpPr>
        <p:spPr>
          <a:xfrm>
            <a:off x="553212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It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489204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 2–3 sentences, explain "Area of a triangle = ½ × base × height. A triangle is exactly half of a rectangle with the same base and height." in your own words.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1148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4864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🧮</a:t>
            </a:r>
            <a:endParaRPr lang="en-US" sz="2600" dirty="0"/>
          </a:p>
        </p:txBody>
      </p:sp>
      <p:sp>
        <p:nvSpPr>
          <p:cNvPr id="28" name="Text 26"/>
          <p:cNvSpPr/>
          <p:nvPr/>
        </p:nvSpPr>
        <p:spPr>
          <a:xfrm>
            <a:off x="123444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Solve It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59436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practice problem and show every step clearly.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470916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1" name="Text 29"/>
          <p:cNvSpPr/>
          <p:nvPr/>
        </p:nvSpPr>
        <p:spPr>
          <a:xfrm>
            <a:off x="484632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🎯</a:t>
            </a:r>
            <a:endParaRPr lang="en-US" sz="2600" dirty="0"/>
          </a:p>
        </p:txBody>
      </p:sp>
      <p:sp>
        <p:nvSpPr>
          <p:cNvPr id="32" name="Text 30"/>
          <p:cNvSpPr/>
          <p:nvPr/>
        </p:nvSpPr>
        <p:spPr>
          <a:xfrm>
            <a:off x="553212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Create a Problem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489204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Write your own problem that uses Base, then solve it and make an answer key.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Independent Practice / Práctica Independiente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5  ·  Lesson 5-3-flagship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46304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✍️ ON YOUR OWN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4F7A5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triangular sail has an area of 30 sq m and a height of 12 m. What is its base?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777240" y="178308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Text 19"/>
          <p:cNvSpPr/>
          <p:nvPr/>
        </p:nvSpPr>
        <p:spPr>
          <a:xfrm>
            <a:off x="594360" y="219456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4F7A5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What is the area of a triangle with base 10 cm and height 6 cm?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777240" y="274320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315468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4F7A5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triangle has an area of 24 sq ft and a base of 8 ft. What is the height?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777240" y="370332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217920" y="1097280"/>
            <a:ext cx="246888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At the client review, the homeowner paints a triangular A-frame wall with base 20 ft and height 14 ft; one can covers 50 sq ft. Talk through how many cans the budget needs.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6217920" y="283464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9" name="Shape 27"/>
          <p:cNvSpPr/>
          <p:nvPr/>
        </p:nvSpPr>
        <p:spPr>
          <a:xfrm>
            <a:off x="6217920" y="316382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0" name="Shape 28"/>
          <p:cNvSpPr/>
          <p:nvPr/>
        </p:nvSpPr>
        <p:spPr>
          <a:xfrm>
            <a:off x="6217920" y="349300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217920" y="382219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415137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Think–Write–Respond / Piensa y Escribe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5  ·  Lesson 5-3-flagship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15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Use evidence from today's lesson to complete each frame.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11480" y="96012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05156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1 — </a:t>
            </a:r>
            <a:pPr indent="0" marL="0">
              <a:buNone/>
            </a:pPr>
            <a:r>
              <a:rPr lang="en-US" sz="1100" b="1" dirty="0">
                <a:solidFill>
                  <a:srgbClr val="4F7A5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the Rule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34416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key idea is "Area of a triangle = ½ × base × height. A triangle is exactly half of a rectangle with the same base and height." — and it works because ___.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594360" y="189280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411480" y="224028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33172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2 — </a:t>
            </a:r>
            <a:pPr indent="0" marL="0">
              <a:buNone/>
            </a:pPr>
            <a:r>
              <a:rPr lang="en-US" sz="1100" b="1" dirty="0">
                <a:solidFill>
                  <a:srgbClr val="4F7A5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Because / But / So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94360" y="262432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Because Base means ___, but a tricky part is ___, so I have to ___.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317296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411480" y="352044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94360" y="361188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3 — </a:t>
            </a:r>
            <a:pPr indent="0" marL="0">
              <a:buNone/>
            </a:pPr>
            <a:r>
              <a:rPr lang="en-US" sz="1100" b="1" dirty="0">
                <a:solidFill>
                  <a:srgbClr val="4F7A5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Catch the Mistake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594360" y="390448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common mistake with Base is ___. It happens because ___, and the fix is ___.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594360" y="445312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Exit Ticket / Boleto de Salida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5  ·  Lesson 5-3-flagship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16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Reflection / Reflexión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594360" y="109728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 I learned that ___ because ___.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94360" y="178308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Shape 19"/>
          <p:cNvSpPr/>
          <p:nvPr/>
        </p:nvSpPr>
        <p:spPr>
          <a:xfrm>
            <a:off x="594360" y="209397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594360" y="240487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283464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One thing I am still not sure about is ___.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594360" y="35204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594360" y="383133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594360" y="414223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7" name="Shape 25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Quick Exit Ticket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4892040" y="1097280"/>
            <a:ext cx="37490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4F7A5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1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triangle has a base of 11 inches and a height of 8 inches. What is its area?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5029200" y="1783080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A.  44 sq in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5029200" y="2093976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B.  88 sq in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5029200" y="2404872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C.  19 sq in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5029200" y="2715768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D.  44 in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4892040" y="3163824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4F7A5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2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Explain how you know your answer is correct. Use at least one vocabulary word.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4892040" y="380390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4892040" y="409651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4892040" y="438912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Goal Tracker / Seguimiento de Metas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5  ·  Lesson 5-3-flagship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58368"/>
            <a:ext cx="8412480" cy="502920"/>
          </a:xfrm>
          <a:prstGeom prst="roundRect">
            <a:avLst>
              <a:gd name="adj" fmla="val 14545"/>
            </a:avLst>
          </a:prstGeom>
          <a:solidFill>
            <a:srgbClr val="17324D"/>
          </a:solidFill>
          <a:ln/>
        </p:spPr>
      </p:sp>
      <p:sp>
        <p:nvSpPr>
          <p:cNvPr id="18" name="Text 16"/>
          <p:cNvSpPr/>
          <p:nvPr/>
        </p:nvSpPr>
        <p:spPr>
          <a:xfrm>
            <a:off x="640080" y="658368"/>
            <a:ext cx="7955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C15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Goal:  </a:t>
            </a:r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find the area of a triangle using the formula A = ½ × base × height.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1148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1138428" y="1508760"/>
            <a:ext cx="512064" cy="512064"/>
          </a:xfrm>
          <a:prstGeom prst="ellipse">
            <a:avLst/>
          </a:prstGeom>
          <a:solidFill>
            <a:srgbClr val="4F7A52"/>
          </a:solidFill>
          <a:ln/>
        </p:spPr>
      </p:sp>
      <p:sp>
        <p:nvSpPr>
          <p:cNvPr id="21" name="Text 19"/>
          <p:cNvSpPr/>
          <p:nvPr/>
        </p:nvSpPr>
        <p:spPr>
          <a:xfrm>
            <a:off x="113842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45720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Not Yet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52120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need more help. This does not make sense to me yet.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45720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25" name="Shape 23"/>
          <p:cNvSpPr/>
          <p:nvPr/>
        </p:nvSpPr>
        <p:spPr>
          <a:xfrm>
            <a:off x="256032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3287268" y="1508760"/>
            <a:ext cx="512064" cy="512064"/>
          </a:xfrm>
          <a:prstGeom prst="ellipse">
            <a:avLst/>
          </a:prstGeom>
          <a:solidFill>
            <a:srgbClr val="4F7A52"/>
          </a:solidFill>
          <a:ln/>
        </p:spPr>
      </p:sp>
      <p:sp>
        <p:nvSpPr>
          <p:cNvPr id="27" name="Text 25"/>
          <p:cNvSpPr/>
          <p:nvPr/>
        </p:nvSpPr>
        <p:spPr>
          <a:xfrm>
            <a:off x="328726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2000" dirty="0"/>
          </a:p>
        </p:txBody>
      </p:sp>
      <p:sp>
        <p:nvSpPr>
          <p:cNvPr id="28" name="Text 26"/>
          <p:cNvSpPr/>
          <p:nvPr/>
        </p:nvSpPr>
        <p:spPr>
          <a:xfrm>
            <a:off x="260604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Getting There</a:t>
            </a:r>
            <a:endParaRPr lang="en-US" sz="1150" dirty="0"/>
          </a:p>
        </p:txBody>
      </p:sp>
      <p:sp>
        <p:nvSpPr>
          <p:cNvPr id="29" name="Text 27"/>
          <p:cNvSpPr/>
          <p:nvPr/>
        </p:nvSpPr>
        <p:spPr>
          <a:xfrm>
            <a:off x="267004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understand the idea but I make mistakes when I work.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260604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1" name="Shape 29"/>
          <p:cNvSpPr/>
          <p:nvPr/>
        </p:nvSpPr>
        <p:spPr>
          <a:xfrm>
            <a:off x="470916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5436108" y="1508760"/>
            <a:ext cx="512064" cy="512064"/>
          </a:xfrm>
          <a:prstGeom prst="ellipse">
            <a:avLst/>
          </a:prstGeom>
          <a:solidFill>
            <a:srgbClr val="4F7A52"/>
          </a:solidFill>
          <a:ln/>
        </p:spPr>
      </p:sp>
      <p:sp>
        <p:nvSpPr>
          <p:cNvPr id="33" name="Text 31"/>
          <p:cNvSpPr/>
          <p:nvPr/>
        </p:nvSpPr>
        <p:spPr>
          <a:xfrm>
            <a:off x="543610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2000" dirty="0"/>
          </a:p>
        </p:txBody>
      </p:sp>
      <p:sp>
        <p:nvSpPr>
          <p:cNvPr id="34" name="Text 32"/>
          <p:cNvSpPr/>
          <p:nvPr/>
        </p:nvSpPr>
        <p:spPr>
          <a:xfrm>
            <a:off x="475488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Got It!</a:t>
            </a:r>
            <a:endParaRPr lang="en-US" sz="1150" dirty="0"/>
          </a:p>
        </p:txBody>
      </p:sp>
      <p:sp>
        <p:nvSpPr>
          <p:cNvPr id="35" name="Text 33"/>
          <p:cNvSpPr/>
          <p:nvPr/>
        </p:nvSpPr>
        <p:spPr>
          <a:xfrm>
            <a:off x="481888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solve problems on my own and explain my thinking.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475488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7" name="Shape 35"/>
          <p:cNvSpPr/>
          <p:nvPr/>
        </p:nvSpPr>
        <p:spPr>
          <a:xfrm>
            <a:off x="685800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7584948" y="1508760"/>
            <a:ext cx="512064" cy="512064"/>
          </a:xfrm>
          <a:prstGeom prst="ellipse">
            <a:avLst/>
          </a:prstGeom>
          <a:solidFill>
            <a:srgbClr val="4F7A52"/>
          </a:solidFill>
          <a:ln/>
        </p:spPr>
      </p:sp>
      <p:sp>
        <p:nvSpPr>
          <p:cNvPr id="39" name="Text 37"/>
          <p:cNvSpPr/>
          <p:nvPr/>
        </p:nvSpPr>
        <p:spPr>
          <a:xfrm>
            <a:off x="758494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2000" dirty="0"/>
          </a:p>
        </p:txBody>
      </p:sp>
      <p:sp>
        <p:nvSpPr>
          <p:cNvPr id="40" name="Text 38"/>
          <p:cNvSpPr/>
          <p:nvPr/>
        </p:nvSpPr>
        <p:spPr>
          <a:xfrm>
            <a:off x="690372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Can Teach It</a:t>
            </a:r>
            <a:endParaRPr lang="en-US" sz="1150" dirty="0"/>
          </a:p>
        </p:txBody>
      </p:sp>
      <p:sp>
        <p:nvSpPr>
          <p:cNvPr id="41" name="Text 39"/>
          <p:cNvSpPr/>
          <p:nvPr/>
        </p:nvSpPr>
        <p:spPr>
          <a:xfrm>
            <a:off x="696772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clearly teach this strategy to a classmate.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690372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43" name="Shape 41"/>
          <p:cNvSpPr/>
          <p:nvPr/>
        </p:nvSpPr>
        <p:spPr>
          <a:xfrm>
            <a:off x="411480" y="3977640"/>
            <a:ext cx="8412480" cy="685800"/>
          </a:xfrm>
          <a:prstGeom prst="roundRect">
            <a:avLst>
              <a:gd name="adj" fmla="val 10667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44" name="Text 42"/>
          <p:cNvSpPr/>
          <p:nvPr/>
        </p:nvSpPr>
        <p:spPr>
          <a:xfrm>
            <a:off x="640080" y="3977640"/>
            <a:ext cx="79552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4F7A5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next step:  </a:t>
            </a:r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 move up one level, I will ___.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Learning Objectives / Objetivos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5  ·  Lesson 5-3-flagship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goals — what I will know and be able to say: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11480" y="100584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170432"/>
            <a:ext cx="1920240" cy="310896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CONTENT OBJECTIVE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2651760" y="117043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F7A5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 puedo…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40080" y="157276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8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find the area of a triangle using the formula A = ½ × base × height.</a:t>
            </a:r>
            <a:endParaRPr lang="en-US" sz="1800" dirty="0"/>
          </a:p>
        </p:txBody>
      </p:sp>
      <p:sp>
        <p:nvSpPr>
          <p:cNvPr id="22" name="Shape 20"/>
          <p:cNvSpPr/>
          <p:nvPr/>
        </p:nvSpPr>
        <p:spPr>
          <a:xfrm>
            <a:off x="411480" y="278892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FBEFD0"/>
          </a:solidFill>
          <a:ln w="12700">
            <a:solidFill>
              <a:srgbClr val="F2C15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953512"/>
            <a:ext cx="1920240" cy="310896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LANGUAGE OBJECTIVE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2651760" y="295351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F7A5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 explain…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Puedo explicar…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640080" y="335584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7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steps using the words base, height, area, and perpendicular.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Launch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5  ·  Lesson 5-3-flagship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LAUNCH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At the build site you survey a triangular garden bed with a base of 12 feet and a height of 8 feet. Which measurement is the height, and how is it different from the slanted side?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base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height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perpendicular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area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formula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Explore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5  ·  Lesson 5-3-flagship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EXPLORE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Your triangular panel (base 12, height 8) fits inside a 12 by 8 rectangle. Why do we divide by 2 to find the triangle's area before cutting the glass?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base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height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area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perpendicular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formula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Connect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5  ·  Lesson 5-3-flagship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CONNECT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At the client review, the homeowner paints a triangular A-frame wall with base 20 ft and height 14 ft; one can covers 50 sq ft. Talk through how many cans the budget needs.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triangle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base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height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area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formula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Practice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5  ·  Lesson 5-3-flagship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PRACTICE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During practice on Area of Triangles, what strategy did you use when a problem felt tricky?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Base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Height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Area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Perpendicular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 Curious / Sé Curioso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5  ·  Lesson 5-3-flagship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37160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VISUAL PROMPT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07008"/>
            <a:ext cx="3794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Blueprint Review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508760"/>
            <a:ext cx="379476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Your architecture firm is designing a park with triangular garden beds. The client wants to know exactly how much soil to order, which means calculating the area of each triangular section. The first garden has a base of 12 feet and a height of 8 feet.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594360" y="315468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first idea: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356616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388620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594360" y="42062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4709160" y="685800"/>
            <a:ext cx="4114800" cy="1920240"/>
          </a:xfrm>
          <a:prstGeom prst="roundRect">
            <a:avLst>
              <a:gd name="adj" fmla="val 381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👁  I Notice…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4892040" y="1051560"/>
            <a:ext cx="37490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shape are the garden beds?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measurements do we need to find the area?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How is the area of a triangle related to the area of a rectangle?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709160" y="2743200"/>
            <a:ext cx="4114800" cy="1965960"/>
          </a:xfrm>
          <a:prstGeom prst="roundRect">
            <a:avLst>
              <a:gd name="adj" fmla="val 372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4709160" y="2743200"/>
            <a:ext cx="411480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💭  I Wonder…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4892040" y="3108960"/>
            <a:ext cx="3749040" cy="1508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Why do we divide by 2 when finding the area of a triangle?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Does it matter which side we call the base?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Vocabulary / Vocabulario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5  ·  Lesson 5-3-flagship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8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85800"/>
          <a:ext cx="841248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4114800"/>
                <a:gridCol w="2194560"/>
              </a:tblGrid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Term / Término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Meaning / Significado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Example / Ejemplo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Base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Base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side of the triangle you use to find the area.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 lado del triángulo que usas para hallar el área.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If the bottom of a triangle is 10 cm, then b = 10 cm in the formula A = ½ × b × h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Height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Altura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The straight-up distance from the base to the top corner.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La distancia recta desde la base hasta la esquina de arriba.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dashed vertical line from the top point straight down to the base at a 90° angle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Area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Área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How much space is inside a flat shape.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Cuánto espacio hay dentro de una figura plana.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triangle with b = 8 and h = 6 has area = ½ × 8 × 6 = 24 sq units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Perpendicular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Perpendicular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Two lines that meet to make a square corner (90 degrees).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Dos líneas que se unen formando una esquina recta (90 grados).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The corner of a book or a door frame meets at exactly 90°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Composite figure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Figura compuesta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shape made by putting two or more simple shapes together.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Una figura formada al juntar dos o más figuras simples.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house shape = a rectangle (walls) + a triangle (roof)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8" name="Text 15"/>
          <p:cNvSpPr/>
          <p:nvPr/>
        </p:nvSpPr>
        <p:spPr>
          <a:xfrm>
            <a:off x="411480" y="3520440"/>
            <a:ext cx="84124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Perpendicular — example vs. non-example:</a:t>
            </a:r>
            <a:endParaRPr lang="en-US" sz="950" dirty="0"/>
          </a:p>
        </p:txBody>
      </p:sp>
      <p:sp>
        <p:nvSpPr>
          <p:cNvPr id="19" name="Shape 16"/>
          <p:cNvSpPr/>
          <p:nvPr/>
        </p:nvSpPr>
        <p:spPr>
          <a:xfrm>
            <a:off x="411480" y="3813048"/>
            <a:ext cx="4114800" cy="457200"/>
          </a:xfrm>
          <a:prstGeom prst="roundRect">
            <a:avLst>
              <a:gd name="adj" fmla="val 10000"/>
            </a:avLst>
          </a:prstGeom>
          <a:solidFill>
            <a:srgbClr val="E7F6F4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Text 17"/>
          <p:cNvSpPr/>
          <p:nvPr/>
        </p:nvSpPr>
        <p:spPr>
          <a:xfrm>
            <a:off x="521208" y="3813048"/>
            <a:ext cx="38953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✓ </a:t>
            </a:r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Two lines meeting at a 90° angle  </a:t>
            </a:r>
            <a:pPr indent="0" marL="0">
              <a:buNone/>
            </a:pPr>
            <a:r>
              <a:rPr lang="en-US" sz="8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Perpendicular lines form a right angle.</a:t>
            </a:r>
            <a:endParaRPr lang="en-US" sz="900" dirty="0"/>
          </a:p>
        </p:txBody>
      </p:sp>
      <p:sp>
        <p:nvSpPr>
          <p:cNvPr id="21" name="Shape 18"/>
          <p:cNvSpPr/>
          <p:nvPr/>
        </p:nvSpPr>
        <p:spPr>
          <a:xfrm>
            <a:off x="4663440" y="3813048"/>
            <a:ext cx="4114800" cy="457200"/>
          </a:xfrm>
          <a:prstGeom prst="roundRect">
            <a:avLst>
              <a:gd name="adj" fmla="val 10000"/>
            </a:avLst>
          </a:prstGeom>
          <a:solidFill>
            <a:srgbClr val="FDECEA"/>
          </a:solidFill>
          <a:ln w="12700">
            <a:solidFill>
              <a:srgbClr val="E2A39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19"/>
          <p:cNvSpPr/>
          <p:nvPr/>
        </p:nvSpPr>
        <p:spPr>
          <a:xfrm>
            <a:off x="4773168" y="3813048"/>
            <a:ext cx="38953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C0392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✗ </a:t>
            </a:r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Two lines that never meet  </a:t>
            </a:r>
            <a:pPr indent="0" marL="0">
              <a:buNone/>
            </a:pPr>
            <a:r>
              <a:rPr lang="en-US" sz="8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Those are parallel lines, not perpendicular.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Guided Practice / Práctica Guiada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5  ·  Lesson 5-3-flagship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73736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👩‍🏫 WE DO TOGETHER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188720"/>
            <a:ext cx="5120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How do we find the area of a triangle?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640080" y="1609344"/>
            <a:ext cx="274320" cy="274320"/>
          </a:xfrm>
          <a:prstGeom prst="ellipse">
            <a:avLst/>
          </a:prstGeom>
          <a:solidFill>
            <a:srgbClr val="4F7A52"/>
          </a:solidFill>
          <a:ln/>
        </p:spPr>
      </p:sp>
      <p:sp>
        <p:nvSpPr>
          <p:cNvPr id="21" name="Text 19"/>
          <p:cNvSpPr/>
          <p:nvPr/>
        </p:nvSpPr>
        <p:spPr>
          <a:xfrm>
            <a:off x="640080" y="160934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1024128" y="1554480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Now a smaller triangle: base = 10 cm, height = 6 cm.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640080" y="2084832"/>
            <a:ext cx="274320" cy="274320"/>
          </a:xfrm>
          <a:prstGeom prst="ellipse">
            <a:avLst/>
          </a:prstGeom>
          <a:solidFill>
            <a:srgbClr val="4F7A52"/>
          </a:solidFill>
          <a:ln/>
        </p:spPr>
      </p:sp>
      <p:sp>
        <p:nvSpPr>
          <p:cNvPr id="24" name="Text 22"/>
          <p:cNvSpPr/>
          <p:nvPr/>
        </p:nvSpPr>
        <p:spPr>
          <a:xfrm>
            <a:off x="640080" y="208483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1024128" y="2029968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First, what is 10 × 6? Yes, 60.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640080" y="2560320"/>
            <a:ext cx="274320" cy="274320"/>
          </a:xfrm>
          <a:prstGeom prst="ellipse">
            <a:avLst/>
          </a:prstGeom>
          <a:solidFill>
            <a:srgbClr val="4F7A52"/>
          </a:solidFill>
          <a:ln/>
        </p:spPr>
      </p:sp>
      <p:sp>
        <p:nvSpPr>
          <p:cNvPr id="27" name="Text 25"/>
          <p:cNvSpPr/>
          <p:nvPr/>
        </p:nvSpPr>
        <p:spPr>
          <a:xfrm>
            <a:off x="640080" y="256032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1024128" y="2505456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Now take half: what is ½ × 60? Yes, 30.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640080" y="3035808"/>
            <a:ext cx="274320" cy="274320"/>
          </a:xfrm>
          <a:prstGeom prst="ellipse">
            <a:avLst/>
          </a:prstGeom>
          <a:solidFill>
            <a:srgbClr val="4F7A52"/>
          </a:solidFill>
          <a:ln/>
        </p:spPr>
      </p:sp>
      <p:sp>
        <p:nvSpPr>
          <p:cNvPr id="30" name="Text 28"/>
          <p:cNvSpPr/>
          <p:nvPr/>
        </p:nvSpPr>
        <p:spPr>
          <a:xfrm>
            <a:off x="640080" y="3035808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1024128" y="2980944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So the area is 30 square centimeters.</a:t>
            </a:r>
            <a:endParaRPr lang="en-US" sz="1050" dirty="0"/>
          </a:p>
        </p:txBody>
      </p:sp>
      <p:sp>
        <p:nvSpPr>
          <p:cNvPr id="32" name="Text 30"/>
          <p:cNvSpPr/>
          <p:nvPr/>
        </p:nvSpPr>
        <p:spPr>
          <a:xfrm>
            <a:off x="594360" y="3886200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Your turn — show your work:</a:t>
            </a:r>
            <a:endParaRPr lang="en-US" sz="900" dirty="0"/>
          </a:p>
        </p:txBody>
      </p:sp>
      <p:sp>
        <p:nvSpPr>
          <p:cNvPr id="33" name="Shape 31"/>
          <p:cNvSpPr/>
          <p:nvPr/>
        </p:nvSpPr>
        <p:spPr>
          <a:xfrm>
            <a:off x="640080" y="4297680"/>
            <a:ext cx="51206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4" name="Shape 32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6217920" y="1097280"/>
            <a:ext cx="24688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At the build site you survey a triangular garden bed with a base of 12 feet and a height of 8 feet. Which measurement is the height, and how is it different from the slanted side?</a:t>
            </a:r>
            <a:endParaRPr lang="en-US" sz="1000" dirty="0"/>
          </a:p>
        </p:txBody>
      </p:sp>
      <p:sp>
        <p:nvSpPr>
          <p:cNvPr id="37" name="Shape 35"/>
          <p:cNvSpPr/>
          <p:nvPr/>
        </p:nvSpPr>
        <p:spPr>
          <a:xfrm>
            <a:off x="6172200" y="2743200"/>
            <a:ext cx="2514600" cy="18288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8" name="Text 36"/>
          <p:cNvSpPr/>
          <p:nvPr/>
        </p:nvSpPr>
        <p:spPr>
          <a:xfrm>
            <a:off x="6309360" y="283464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4F7A5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🔑 Key Idea</a:t>
            </a:r>
            <a:endParaRPr lang="en-US" sz="950" dirty="0"/>
          </a:p>
        </p:txBody>
      </p:sp>
      <p:sp>
        <p:nvSpPr>
          <p:cNvPr id="39" name="Text 37"/>
          <p:cNvSpPr/>
          <p:nvPr/>
        </p:nvSpPr>
        <p:spPr>
          <a:xfrm>
            <a:off x="6309360" y="3108960"/>
            <a:ext cx="228600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Area of a triangle = ½ × base × height. A triangle is exactly half of a rectangle with the same base and height.</a:t>
            </a:r>
            <a:endParaRPr lang="en-US" sz="9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>Neft Teacher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5-3-flagship: Area of Triangles</dc:title>
  <dc:subject>6.G.1</dc:subject>
  <dc:creator>Neft Teacher</dc:creator>
  <cp:lastModifiedBy>Neft Teacher</cp:lastModifiedBy>
  <cp:revision>1</cp:revision>
  <dcterms:created xsi:type="dcterms:W3CDTF">2026-06-09T12:54:57Z</dcterms:created>
  <dcterms:modified xsi:type="dcterms:W3CDTF">2026-06-09T12:54:57Z</dcterms:modified>
</cp:coreProperties>
</file>