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notesMasterIdLst>
    <p:notesMasterId r:id="rId2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 key — Mode = 15 (appears twice, more than any other value). Mode is the most frequent value, not the largest.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749040" cy="5143500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Shape 1"/>
          <p:cNvSpPr/>
          <p:nvPr/>
        </p:nvSpPr>
        <p:spPr>
          <a:xfrm>
            <a:off x="2651760" y="-640080"/>
            <a:ext cx="2011680" cy="2011680"/>
          </a:xfrm>
          <a:prstGeom prst="ellipse">
            <a:avLst/>
          </a:prstGeom>
          <a:solidFill>
            <a:srgbClr val="2E7D9A">
              <a:alpha val="3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11480" y="3657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77724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🏀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11480" y="1783080"/>
            <a:ext cx="30175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Mean, Median, and Mode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11480" y="4160520"/>
            <a:ext cx="118872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6.SP.3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691640" y="4160520"/>
            <a:ext cx="19202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FE6E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8  ·  Lesson 8-2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023360" y="411480"/>
            <a:ext cx="480060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251960" y="54864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Math Notebook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251960" y="1024128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Name: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983480" y="1207008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251960" y="1280160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Date: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983480" y="1463040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51960" y="1536192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Period: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983480" y="1719072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023360" y="2011680"/>
            <a:ext cx="4800600" cy="1143000"/>
          </a:xfrm>
          <a:prstGeom prst="roundRect">
            <a:avLst>
              <a:gd name="adj" fmla="val 6400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206240" y="210312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Yo puedo…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206240" y="2395728"/>
            <a:ext cx="443484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find the mean, median, and mode of a data set.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023360" y="3291840"/>
            <a:ext cx="480060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206240" y="338328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WILL EXPLAIN…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Objetivo de lenguaje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206240" y="3675888"/>
            <a:ext cx="4434840" cy="8412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reasoning using the words mean, median, mode, and outlier.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Guided Practice / Práctica Guiada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73736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👩‍🏫 WE DO TOGETHER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18872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What are mean, median, and mode?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40080" y="1609344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160934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024128" y="1554480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New data set, in order: 3, 7, 7, 10, 13. First, what is the mean? Add all five, then divide by 5.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40080" y="2084832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208483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024128" y="2029968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Next, what is the median? Which value is right in the middle?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40080" y="2560320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25603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024128" y="2505456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Last, what is the mode? Which number appears the most times?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594360" y="3886200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turn — show your work: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40080" y="4297680"/>
            <a:ext cx="51206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217920" y="1097280"/>
            <a:ext cx="24688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team scored 42, 38, 55, 41, 38, 44, 40 points over 7 games. Which 'average' would best tell the coach the team's typical scoring: mean, median, or mode?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6172200" y="2743200"/>
            <a:ext cx="251460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309360" y="28346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🔑 Key Idea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309360" y="31089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Mean = add then divide, median = the middle of the ordered numbers, mode = the value that shows up most.</a:t>
            </a:r>
            <a:endParaRPr lang="en-US" sz="9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Sort It Out / Clasifícalo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229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Order the scores on the number line, then find the mean, median, and mode. Place markers at: A = Mean, B = Median, C = Mode.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20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Bank — cut or sort these cards: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59436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1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36220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2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13004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3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9436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4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59436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2E7D9A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594360" y="2560320"/>
            <a:ext cx="2514600" cy="292608"/>
          </a:xfrm>
          <a:prstGeom prst="rect">
            <a:avLst/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A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324612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2E7D9A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3246120" y="2560320"/>
            <a:ext cx="2514600" cy="292608"/>
          </a:xfrm>
          <a:prstGeom prst="rect">
            <a:avLst/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B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After ordering the scores on the number line, how do you find the median, and how is it different from the mean you calculated?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274320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307238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340156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217920" y="373075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40599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Error Analysis / Análisis de Errores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554480" cy="274320"/>
          </a:xfrm>
          <a:prstGeom prst="rect">
            <a:avLst>
              <a:gd name="adj" fmla="val 50000"/>
            </a:avLst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⚠ FIND THE ERROR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286000" y="84124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 the Stats Error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1887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classmate turned in the work below. One step has a mistake — find it, name it, fix it.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94360" y="1627632"/>
            <a:ext cx="5166360" cy="1901952"/>
          </a:xfrm>
          <a:prstGeom prst="roundRect">
            <a:avLst>
              <a:gd name="adj" fmla="val 2404"/>
            </a:avLst>
          </a:prstGeom>
          <a:solidFill>
            <a:srgbClr val="F4F1E8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13232" y="1691640"/>
            <a:ext cx="49377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Student's work (contains an error):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777240" y="1938528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Data set: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12, 15, 18, 15, 20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777240" y="2322576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Find mean: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Sum = 80, Count = 5, Mean = 80 ÷ 5 = 16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777240" y="2706624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Find median: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Ordered: 12, 15, 15, 18, 20 → Median = 15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777240" y="3090672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4.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Find mode: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Mode = 18 (the biggest number)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94360" y="3666744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step has the error? Circle it above.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FCE6DE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🛠 Explain &amp; Fix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mistake was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 because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.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178308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207568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236829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Text 32"/>
          <p:cNvSpPr/>
          <p:nvPr/>
        </p:nvSpPr>
        <p:spPr>
          <a:xfrm>
            <a:off x="6217920" y="278892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Fix it — rewrite the step correctly: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6217920" y="324612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53872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38313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6217920" y="412394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Two-Column Notes / Notas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92608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/ Pasos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94360" y="1243584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124358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78408" y="1188720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small data set: 2, 4, 4, 6, 9. There are 5 numbers.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94360" y="1719072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3" name="Text 21"/>
          <p:cNvSpPr/>
          <p:nvPr/>
        </p:nvSpPr>
        <p:spPr>
          <a:xfrm>
            <a:off x="594360" y="171907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78408" y="1664208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Mean: add them, 2 + 4 + 4 + 6 + 9 = 25, then divide by 5. So the mean = 25 ÷ 5 = 5.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2194560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6" name="Text 24"/>
          <p:cNvSpPr/>
          <p:nvPr/>
        </p:nvSpPr>
        <p:spPr>
          <a:xfrm>
            <a:off x="594360" y="21945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78408" y="2139696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Median: the numbers are already in order. The middle (3rd) value is 4, so the median = 4.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94360" y="2670048"/>
            <a:ext cx="274320" cy="274320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9" name="Text 27"/>
          <p:cNvSpPr/>
          <p:nvPr/>
        </p:nvSpPr>
        <p:spPr>
          <a:xfrm>
            <a:off x="594360" y="26700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978408" y="2615184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Mode: the number 4 appears twice, more than any other, so the mode = 4.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4709160" y="685800"/>
            <a:ext cx="41148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Example / Mi Ejemplo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4892040" y="11430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problem here, matching each step on the left: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4892040" y="178308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4892040" y="211226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244144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277063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4892040" y="3099816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4892040" y="342900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0" name="Shape 38"/>
          <p:cNvSpPr/>
          <p:nvPr/>
        </p:nvSpPr>
        <p:spPr>
          <a:xfrm>
            <a:off x="4892040" y="375818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1" name="Shape 39"/>
          <p:cNvSpPr/>
          <p:nvPr/>
        </p:nvSpPr>
        <p:spPr>
          <a:xfrm>
            <a:off x="4892040" y="408736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Choice Board / Tablero de Opciones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14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400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 ONE to show what you know: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1148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4864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✏️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123444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Draw &amp; Label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9436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Sketch a model for today's problem. Label it using Mean and Median.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70916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84632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💬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553212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It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9204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2–3 sentences, explain "Mean = add then divide, median = the middle of the ordered numbers, mode = the value that shows up most." in your own words.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1148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4864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🧮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123444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Solve It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9436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practice problem and show every step clearly.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0916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84632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🎯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553212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a Problem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89204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your own problem that uses Mean, then solve it and make an answer key.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Independent Practice / Práctica Independiente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46304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✍️ ON YOUR OWN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2E7D9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Data set: 4, 6, 6, 8, 10, 12. What is the median?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777240" y="178308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594360" y="219456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2E7D9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Find the mean of: 10, 14, 8, 12, 16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77240" y="274320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315468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2E7D9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Find the median of: 3, 7, 2, 9, 5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777240" y="370332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217920" y="109728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Quiz scores were 85, 92, 78, 88, 92, 95, 72, 88, 92, 84. The teacher says 'most scored around 87'; a student says 'the most common score was 92.' Who used the mean, and who used the mode?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217920" y="283464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9" name="Shape 27"/>
          <p:cNvSpPr/>
          <p:nvPr/>
        </p:nvSpPr>
        <p:spPr>
          <a:xfrm>
            <a:off x="6217920" y="316382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6217920" y="349300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382219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415137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Think–Write–Respond / Piensa y Escribe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16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Use evidence from today's lesson to complete each frame.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11480" y="96012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0515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1 — </a:t>
            </a:r>
            <a:pPr indent="0" marL="0">
              <a:buNone/>
            </a:pPr>
            <a:r>
              <a:rPr lang="en-US" sz="11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the Rule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34416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key idea is "Mean = add then divide, median = the middle of the ordered numbers, mode = the value that shows up most." — and it works because ___.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89280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411480" y="224028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3317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2 — </a:t>
            </a:r>
            <a:pPr indent="0" marL="0">
              <a:buNone/>
            </a:pPr>
            <a:r>
              <a:rPr lang="en-US" sz="11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Because / But / So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94360" y="262432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Because Mean means ___, but a tricky part is ___, so I have to ___.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317296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411480" y="352044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3 — </a:t>
            </a:r>
            <a:pPr indent="0" marL="0">
              <a:buNone/>
            </a:pPr>
            <a:r>
              <a:rPr lang="en-US" sz="11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Catch the Mistake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94360" y="390448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common mistake with Mean is ___. It happens because ___, and the fix is ___.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594360" y="445312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Exit Ticket / Boleto de Salida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Reflection / Reflexión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94360" y="109728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 I learned that ___ because ___.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94360" y="178308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Shape 19"/>
          <p:cNvSpPr/>
          <p:nvPr/>
        </p:nvSpPr>
        <p:spPr>
          <a:xfrm>
            <a:off x="594360" y="209397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594360" y="240487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283464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thing I am still not sure about is ___.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94360" y="35204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594360" y="383133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594360" y="414223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7" name="Shape 25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Quick Exit Ticket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892040" y="109728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2E7D9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1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Data set: 4, 7, 10, 7, 12. What is the median?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029200" y="178308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A.  7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029200" y="2093976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B.  8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029200" y="240487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C.  10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029200" y="2715768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D.  4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892040" y="3163824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2E7D9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2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Explain how you know your answer is correct. Use at least one vocabulary word.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892040" y="380390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409651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438912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Goal Tracker / Seguimiento de Metas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18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58368"/>
            <a:ext cx="8412480" cy="502920"/>
          </a:xfrm>
          <a:prstGeom prst="roundRect">
            <a:avLst>
              <a:gd name="adj" fmla="val 14545"/>
            </a:avLst>
          </a:prstGeom>
          <a:solidFill>
            <a:srgbClr val="17324D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658368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C15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Goal: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find the mean, median, and mode of a data set.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1148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138428" y="1508760"/>
            <a:ext cx="512064" cy="512064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1" name="Text 19"/>
          <p:cNvSpPr/>
          <p:nvPr/>
        </p:nvSpPr>
        <p:spPr>
          <a:xfrm>
            <a:off x="113842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45720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Yet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2120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need more help. This does not make sense to me yet.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256032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87268" y="1508760"/>
            <a:ext cx="512064" cy="512064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27" name="Text 25"/>
          <p:cNvSpPr/>
          <p:nvPr/>
        </p:nvSpPr>
        <p:spPr>
          <a:xfrm>
            <a:off x="328726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260604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Getting There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267004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understand the idea but I make mistakes when I work.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260604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470916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436108" y="1508760"/>
            <a:ext cx="512064" cy="512064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33" name="Text 31"/>
          <p:cNvSpPr/>
          <p:nvPr/>
        </p:nvSpPr>
        <p:spPr>
          <a:xfrm>
            <a:off x="543610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475488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Got It!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481888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problems on my own and explain my thinking.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75488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685800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7584948" y="1508760"/>
            <a:ext cx="512064" cy="512064"/>
          </a:xfrm>
          <a:prstGeom prst="ellipse">
            <a:avLst/>
          </a:prstGeom>
          <a:solidFill>
            <a:srgbClr val="2E7D9A"/>
          </a:solidFill>
          <a:ln/>
        </p:spPr>
      </p:sp>
      <p:sp>
        <p:nvSpPr>
          <p:cNvPr id="39" name="Text 37"/>
          <p:cNvSpPr/>
          <p:nvPr/>
        </p:nvSpPr>
        <p:spPr>
          <a:xfrm>
            <a:off x="758494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2000" dirty="0"/>
          </a:p>
        </p:txBody>
      </p:sp>
      <p:sp>
        <p:nvSpPr>
          <p:cNvPr id="40" name="Text 38"/>
          <p:cNvSpPr/>
          <p:nvPr/>
        </p:nvSpPr>
        <p:spPr>
          <a:xfrm>
            <a:off x="690372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 Teach It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696772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clearly teach this strategy to a classmate.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90372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11480" y="3977640"/>
            <a:ext cx="841248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44" name="Text 42"/>
          <p:cNvSpPr/>
          <p:nvPr/>
        </p:nvSpPr>
        <p:spPr>
          <a:xfrm>
            <a:off x="640080" y="3977640"/>
            <a:ext cx="7955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2E7D9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next step:  </a:t>
            </a:r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move up one level, I will ___.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Objectives / Objetivos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goals — what I will know and be able to say: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1480" y="100584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170432"/>
            <a:ext cx="192024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CONTENT OBJECTIVE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651760" y="117043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 puedo…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" y="157276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8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find the mean, median, and mode of a data set.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411480" y="278892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FBEFD0"/>
          </a:solidFill>
          <a:ln w="12700">
            <a:solidFill>
              <a:srgbClr val="F2C15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953512"/>
            <a:ext cx="192024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LANGUAGE OBJECTIVE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2651760" y="295351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7D9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 explain…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Puedo explicar…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40080" y="335584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reasoning using the words mean, median, mode, and outlier.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Launch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LAUNCH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team scored 42, 38, 55, 41, 38, 44, 40 points over 7 games. Which 'average' would best tell the coach the team's typical scoring: mean, median, or mode?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mean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median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mode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average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data set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Explore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EXPLORE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After ordering the scores on the number line, how do you find the median, and how is it different from the mean you calculated?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mean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median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mode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order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data set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Connect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CONNECT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Quiz scores were 85, 92, 78, 88, 92, 95, 72, 88, 92, 84. The teacher says 'most scored around 87'; a student says 'the most common score was 92.' Who used the mean, and who used the mode?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mean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median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mode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average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data set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Reflect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REFLECT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For the data set 4, 7, 10, 7, 12, talk through how you find the median.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median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mean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mode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order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middle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Practice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PRACTICE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During practice on Mean, Median, and Mode, what strategy did you use when a problem felt tricky?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Mean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Median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Mode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Outlier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Curious / Sé Curioso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3716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 PROMPT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07008"/>
            <a:ext cx="3794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Game Day Stats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508760"/>
            <a:ext cx="37947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You're the stats analyst for the school basketball team. Coach needs a report on the team's scoring: in the last 7 games they scored 42, 38, 55, 41, 38, 44, and 40 points. Which average best represents the team's typical performance?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94360" y="315468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first idea: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356616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388620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594360" y="42062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4709160" y="685800"/>
            <a:ext cx="411480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👁  I Notice…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892040" y="1051560"/>
            <a:ext cx="37490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are the highest and lowest scores?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Do any scores repeat?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Which score seems like a typical game for this team?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09160" y="2743200"/>
            <a:ext cx="411480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709160" y="2743200"/>
            <a:ext cx="411480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💭  I Wonder…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892040" y="3108960"/>
            <a:ext cx="374904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Will the mean and median be the same number?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How does the 55-point game affect the average?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Vocabulary / Vocabulario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2E7D9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6.SP.3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8  ·  Lesson 8-2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8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85800"/>
          <a:ext cx="841248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4114800"/>
                <a:gridCol w="219456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Term / Término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Meaning / Significado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Example / Ejemplo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Mean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Media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average. Add all the numbers, then divide by how many there are.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El promedio. Suma todos los números y divide entre cuántos hay.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Mean of 2, 4, 6: add them (2+4+6=12), divide by 3 → mean = 4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Median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Mediana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middle number when you put them in order.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El número del medio cuando los pones en orden.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Data: 1, 3, 5, 7, 9 → the middle (3rd) value is 5, so median = 5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Mode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Moda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number that shows up most often.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El número que aparece más veces.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Data: 2, 3, 3, 5, 7 → 3 appears twice (most often), so mode = 3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Outlier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Valor atípico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number that is much bigger or smaller than the rest.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 número mucho mayor o menor que los demás.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Data: 10, 12, 11, 13, 50 → 50 is far from the others, so 50 is an outlier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Data distribution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Distribución de datos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How the data looks: where it sits and how spread out it is.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Cómo se ven los datos: dónde están y qué tan separados están.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If most values cluster in the center with fewer at the ends, the distribution is symmetric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8" name="Text 15"/>
          <p:cNvSpPr/>
          <p:nvPr/>
        </p:nvSpPr>
        <p:spPr>
          <a:xfrm>
            <a:off x="411480" y="3520440"/>
            <a:ext cx="84124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Outlier — example vs. non-example: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41148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E7F6F4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Text 17"/>
          <p:cNvSpPr/>
          <p:nvPr/>
        </p:nvSpPr>
        <p:spPr>
          <a:xfrm>
            <a:off x="52120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✓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98 in the set 2, 4, 5, 6, 98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It is far from the other values.</a:t>
            </a:r>
            <a:endParaRPr lang="en-US" sz="900" dirty="0"/>
          </a:p>
        </p:txBody>
      </p:sp>
      <p:sp>
        <p:nvSpPr>
          <p:cNvPr id="21" name="Shape 18"/>
          <p:cNvSpPr/>
          <p:nvPr/>
        </p:nvSpPr>
        <p:spPr>
          <a:xfrm>
            <a:off x="466344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FDECEA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19"/>
          <p:cNvSpPr/>
          <p:nvPr/>
        </p:nvSpPr>
        <p:spPr>
          <a:xfrm>
            <a:off x="477316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0392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✗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5 in the set 2, 4, 5, 6, 7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It fits in with the rest of the values.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Neft Teacher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8-2: Mean, Median, and Mode</dc:title>
  <dc:subject>6.SP.3</dc:subject>
  <dc:creator>Neft Teacher</dc:creator>
  <cp:lastModifiedBy>Neft Teacher</cp:lastModifiedBy>
  <cp:revision>1</cp:revision>
  <dcterms:created xsi:type="dcterms:W3CDTF">2026-06-09T12:54:57Z</dcterms:created>
  <dcterms:modified xsi:type="dcterms:W3CDTF">2026-06-09T12:54:57Z</dcterms:modified>
</cp:coreProperties>
</file>