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You must use absolute values of the deviations: |−10| = 10, |−5| = 5, |0| = 0, |5| = 5, |10| = 10. MAD = (10 + 5 + 0 + 5 + 10) ÷ 5 = 30 ÷ 5 = 6.</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2E7D9A">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Mean Absolute Deviation</a:t>
            </a:r>
            <a:endParaRPr lang="en-US" sz="3000" dirty="0"/>
          </a:p>
        </p:txBody>
      </p:sp>
      <p:sp>
        <p:nvSpPr>
          <p:cNvPr id="7" name="Text 5"/>
          <p:cNvSpPr/>
          <p:nvPr/>
        </p:nvSpPr>
        <p:spPr>
          <a:xfrm>
            <a:off x="411480" y="4160520"/>
            <a:ext cx="118872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6.SP.5c</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8  ·  Lesson 8-3</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2E7D9A"/>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find the mean absolute deviation (MAD) to describe how spread out data is.</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2E7D9A"/>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work using the words mean absolute deviation, deviation, absolute value, and spread.</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What is the mean absolute deviation (MAD)?</a:t>
            </a:r>
            <a:endParaRPr lang="en-US" sz="1200" dirty="0"/>
          </a:p>
        </p:txBody>
      </p:sp>
      <p:sp>
        <p:nvSpPr>
          <p:cNvPr id="20" name="Shape 18"/>
          <p:cNvSpPr/>
          <p:nvPr/>
        </p:nvSpPr>
        <p:spPr>
          <a:xfrm>
            <a:off x="640080" y="1609344"/>
            <a:ext cx="274320" cy="274320"/>
          </a:xfrm>
          <a:prstGeom prst="ellipse">
            <a:avLst/>
          </a:prstGeom>
          <a:solidFill>
            <a:srgbClr val="2E7D9A"/>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New data set: 9, 10, 11. First, what is the mean? Add the three numbers and divide by 3.</a:t>
            </a:r>
            <a:endParaRPr lang="en-US" sz="1050" dirty="0"/>
          </a:p>
        </p:txBody>
      </p:sp>
      <p:sp>
        <p:nvSpPr>
          <p:cNvPr id="23" name="Shape 21"/>
          <p:cNvSpPr/>
          <p:nvPr/>
        </p:nvSpPr>
        <p:spPr>
          <a:xfrm>
            <a:off x="640080" y="2084832"/>
            <a:ext cx="274320" cy="274320"/>
          </a:xfrm>
          <a:prstGeom prst="ellipse">
            <a:avLst/>
          </a:prstGeom>
          <a:solidFill>
            <a:srgbClr val="2E7D9A"/>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find how far each number is from the mean. What is the distance for 9? For 10? For 11?</a:t>
            </a:r>
            <a:endParaRPr lang="en-US" sz="1050" dirty="0"/>
          </a:p>
        </p:txBody>
      </p:sp>
      <p:sp>
        <p:nvSpPr>
          <p:cNvPr id="26" name="Shape 24"/>
          <p:cNvSpPr/>
          <p:nvPr/>
        </p:nvSpPr>
        <p:spPr>
          <a:xfrm>
            <a:off x="640080" y="2560320"/>
            <a:ext cx="274320" cy="274320"/>
          </a:xfrm>
          <a:prstGeom prst="ellipse">
            <a:avLst/>
          </a:prstGeom>
          <a:solidFill>
            <a:srgbClr val="2E7D9A"/>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Add those distances and divide by 3. Is this MAD small or large? What does that tell us about the spread?</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Player A scored 18, 22, 20, 24, 16 and Player B scored 10, 30, 25, 12, 23. Both average 20. Which player would you count on to score close to 20 every night, and why?</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2E7D9A"/>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MAD = the average of how far each number is from the mean (always a positive distance).</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Calculate the Mean Absolute Deviation (MAD) for Player A's scores: 18, 22, 20, 24, 16. Follow each step.</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1</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2</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3</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4</a:t>
            </a:r>
            <a:endParaRPr lang="en-US" sz="900" dirty="0"/>
          </a:p>
        </p:txBody>
      </p:sp>
      <p:sp>
        <p:nvSpPr>
          <p:cNvPr id="24" name="Shape 22"/>
          <p:cNvSpPr/>
          <p:nvPr/>
        </p:nvSpPr>
        <p:spPr>
          <a:xfrm>
            <a:off x="594360" y="2560320"/>
            <a:ext cx="2514600" cy="1965960"/>
          </a:xfrm>
          <a:prstGeom prst="roundRect">
            <a:avLst>
              <a:gd name="adj" fmla="val 2326"/>
            </a:avLst>
          </a:prstGeom>
          <a:solidFill>
            <a:srgbClr val="FFFFFF"/>
          </a:solidFill>
          <a:ln w="12700">
            <a:solidFill>
              <a:srgbClr val="2E7D9A"/>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594360" y="2560320"/>
            <a:ext cx="2514600" cy="292608"/>
          </a:xfrm>
          <a:prstGeom prst="rect">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A</a:t>
            </a:r>
            <a:endParaRPr lang="en-US" sz="950" dirty="0"/>
          </a:p>
        </p:txBody>
      </p:sp>
      <p:sp>
        <p:nvSpPr>
          <p:cNvPr id="26" name="Shape 24"/>
          <p:cNvSpPr/>
          <p:nvPr/>
        </p:nvSpPr>
        <p:spPr>
          <a:xfrm>
            <a:off x="3246120" y="2560320"/>
            <a:ext cx="2514600" cy="1965960"/>
          </a:xfrm>
          <a:prstGeom prst="roundRect">
            <a:avLst>
              <a:gd name="adj" fmla="val 2326"/>
            </a:avLst>
          </a:prstGeom>
          <a:solidFill>
            <a:srgbClr val="FFFFFF"/>
          </a:solidFill>
          <a:ln w="12700">
            <a:solidFill>
              <a:srgbClr val="2E7D9A"/>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3246120" y="2560320"/>
            <a:ext cx="2514600" cy="292608"/>
          </a:xfrm>
          <a:prstGeom prst="rect">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B</a:t>
            </a:r>
            <a:endParaRPr lang="en-US" sz="950" dirty="0"/>
          </a:p>
        </p:txBody>
      </p:sp>
      <p:sp>
        <p:nvSpPr>
          <p:cNvPr id="28" name="Shape 26"/>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0" name="Text 28"/>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To find the MAD for Player A (18, 22, 20, 24, 16, mean 20), why do we take the ABSOLUTE VALUE of each deviation before averaging?</a:t>
            </a:r>
            <a:endParaRPr lang="en-US" sz="1000" dirty="0"/>
          </a:p>
        </p:txBody>
      </p:sp>
      <p:sp>
        <p:nvSpPr>
          <p:cNvPr id="31" name="Shape 29"/>
          <p:cNvSpPr/>
          <p:nvPr/>
        </p:nvSpPr>
        <p:spPr>
          <a:xfrm>
            <a:off x="6217920" y="2743200"/>
            <a:ext cx="2423160" cy="0"/>
          </a:xfrm>
          <a:prstGeom prst="line">
            <a:avLst/>
          </a:prstGeom>
          <a:noFill/>
          <a:ln w="9525">
            <a:solidFill>
              <a:srgbClr val="C7CDD2"/>
            </a:solidFill>
            <a:prstDash val="dash"/>
          </a:ln>
        </p:spPr>
      </p:sp>
      <p:sp>
        <p:nvSpPr>
          <p:cNvPr id="32" name="Shape 30"/>
          <p:cNvSpPr/>
          <p:nvPr/>
        </p:nvSpPr>
        <p:spPr>
          <a:xfrm>
            <a:off x="6217920" y="3072384"/>
            <a:ext cx="2423160" cy="0"/>
          </a:xfrm>
          <a:prstGeom prst="line">
            <a:avLst/>
          </a:prstGeom>
          <a:noFill/>
          <a:ln w="9525">
            <a:solidFill>
              <a:srgbClr val="C7CDD2"/>
            </a:solidFill>
            <a:prstDash val="dash"/>
          </a:ln>
        </p:spPr>
      </p:sp>
      <p:sp>
        <p:nvSpPr>
          <p:cNvPr id="33" name="Shape 31"/>
          <p:cNvSpPr/>
          <p:nvPr/>
        </p:nvSpPr>
        <p:spPr>
          <a:xfrm>
            <a:off x="6217920" y="3401568"/>
            <a:ext cx="2423160" cy="0"/>
          </a:xfrm>
          <a:prstGeom prst="line">
            <a:avLst/>
          </a:prstGeom>
          <a:noFill/>
          <a:ln w="9525">
            <a:solidFill>
              <a:srgbClr val="C7CDD2"/>
            </a:solidFill>
            <a:prstDash val="dash"/>
          </a:ln>
        </p:spPr>
      </p:sp>
      <p:sp>
        <p:nvSpPr>
          <p:cNvPr id="34" name="Shape 32"/>
          <p:cNvSpPr/>
          <p:nvPr/>
        </p:nvSpPr>
        <p:spPr>
          <a:xfrm>
            <a:off x="6217920" y="3730752"/>
            <a:ext cx="2423160" cy="0"/>
          </a:xfrm>
          <a:prstGeom prst="line">
            <a:avLst/>
          </a:prstGeom>
          <a:noFill/>
          <a:ln w="9525">
            <a:solidFill>
              <a:srgbClr val="C7CDD2"/>
            </a:solidFill>
            <a:prstDash val="dash"/>
          </a:ln>
        </p:spPr>
      </p:sp>
      <p:sp>
        <p:nvSpPr>
          <p:cNvPr id="35" name="Shape 33"/>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MAD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Data set:  </a:t>
            </a:r>
            <a:pPr indent="0" marL="0">
              <a:buNone/>
            </a:pPr>
            <a:r>
              <a:rPr lang="en-US" sz="950" b="1" dirty="0">
                <a:solidFill>
                  <a:srgbClr val="24323F"/>
                </a:solidFill>
                <a:latin typeface="Courier New" pitchFamily="34" charset="0"/>
                <a:ea typeface="Courier New" pitchFamily="34" charset="-122"/>
                <a:cs typeface="Courier New" pitchFamily="34" charset="-120"/>
              </a:rPr>
              <a:t>5, 10, 15, 20, 25</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Find mean:  </a:t>
            </a:r>
            <a:pPr indent="0" marL="0">
              <a:buNone/>
            </a:pPr>
            <a:r>
              <a:rPr lang="en-US" sz="950" b="1" dirty="0">
                <a:solidFill>
                  <a:srgbClr val="24323F"/>
                </a:solidFill>
                <a:latin typeface="Courier New" pitchFamily="34" charset="0"/>
                <a:ea typeface="Courier New" pitchFamily="34" charset="-122"/>
                <a:cs typeface="Courier New" pitchFamily="34" charset="-120"/>
              </a:rPr>
              <a:t>Sum = 75, Count = 5, Mean = 15</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Find deviations:  </a:t>
            </a:r>
            <a:pPr indent="0" marL="0">
              <a:buNone/>
            </a:pPr>
            <a:r>
              <a:rPr lang="en-US" sz="950" b="1" dirty="0">
                <a:solidFill>
                  <a:srgbClr val="24323F"/>
                </a:solidFill>
                <a:latin typeface="Courier New" pitchFamily="34" charset="0"/>
                <a:ea typeface="Courier New" pitchFamily="34" charset="-122"/>
                <a:cs typeface="Courier New" pitchFamily="34" charset="-120"/>
              </a:rPr>
              <a:t>−10, −5, 0, 5, 10</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Find MAD:  </a:t>
            </a:r>
            <a:pPr indent="0" marL="0">
              <a:buNone/>
            </a:pPr>
            <a:r>
              <a:rPr lang="en-US" sz="950" b="1" dirty="0">
                <a:solidFill>
                  <a:srgbClr val="24323F"/>
                </a:solidFill>
                <a:latin typeface="Courier New" pitchFamily="34" charset="0"/>
                <a:ea typeface="Courier New" pitchFamily="34" charset="-122"/>
                <a:cs typeface="Courier New" pitchFamily="34" charset="-120"/>
              </a:rPr>
              <a:t>MAD = (−10 + −5 + 0 + 5 + 10) ÷ 5 = 0</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2E7D9A"/>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My data set: 6, 8, 10, 12. First I find the mean: 6 + 8 + 10 + 12 = 36, then 36 ÷ 4 = 9. The mean is 9.</a:t>
            </a:r>
            <a:endParaRPr lang="en-US" sz="1050" dirty="0"/>
          </a:p>
        </p:txBody>
      </p:sp>
      <p:sp>
        <p:nvSpPr>
          <p:cNvPr id="22" name="Shape 20"/>
          <p:cNvSpPr/>
          <p:nvPr/>
        </p:nvSpPr>
        <p:spPr>
          <a:xfrm>
            <a:off x="594360" y="1719072"/>
            <a:ext cx="274320" cy="274320"/>
          </a:xfrm>
          <a:prstGeom prst="ellipse">
            <a:avLst/>
          </a:prstGeom>
          <a:solidFill>
            <a:srgbClr val="2E7D9A"/>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Next I find each deviation (value − mean): 6−9 = −3, 8−9 = −1, 10−9 = 1, 12−9 = 3.</a:t>
            </a:r>
            <a:endParaRPr lang="en-US" sz="1050" dirty="0"/>
          </a:p>
        </p:txBody>
      </p:sp>
      <p:sp>
        <p:nvSpPr>
          <p:cNvPr id="25" name="Shape 23"/>
          <p:cNvSpPr/>
          <p:nvPr/>
        </p:nvSpPr>
        <p:spPr>
          <a:xfrm>
            <a:off x="594360" y="2194560"/>
            <a:ext cx="274320" cy="274320"/>
          </a:xfrm>
          <a:prstGeom prst="ellipse">
            <a:avLst/>
          </a:prstGeom>
          <a:solidFill>
            <a:srgbClr val="2E7D9A"/>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Then I take the absolute value of each (the distance, always positive): 3, 1, 1, 3.</a:t>
            </a:r>
            <a:endParaRPr lang="en-US" sz="1050" dirty="0"/>
          </a:p>
        </p:txBody>
      </p:sp>
      <p:sp>
        <p:nvSpPr>
          <p:cNvPr id="28" name="Shape 26"/>
          <p:cNvSpPr/>
          <p:nvPr/>
        </p:nvSpPr>
        <p:spPr>
          <a:xfrm>
            <a:off x="594360" y="2670048"/>
            <a:ext cx="274320" cy="274320"/>
          </a:xfrm>
          <a:prstGeom prst="ellipse">
            <a:avLst/>
          </a:prstGeom>
          <a:solidFill>
            <a:srgbClr val="2E7D9A"/>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Finally I average those distances: 3 + 1 + 1 + 3 = 8, then 8 ÷ 4 = 2. So the MAD = 2 points.</a:t>
            </a:r>
            <a:endParaRPr lang="en-US" sz="1050" dirty="0"/>
          </a:p>
        </p:txBody>
      </p:sp>
      <p:sp>
        <p:nvSpPr>
          <p:cNvPr id="31" name="Shape 29"/>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3" name="Text 31"/>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4" name="Shape 32"/>
          <p:cNvSpPr/>
          <p:nvPr/>
        </p:nvSpPr>
        <p:spPr>
          <a:xfrm>
            <a:off x="4892040" y="1783080"/>
            <a:ext cx="3749040" cy="0"/>
          </a:xfrm>
          <a:prstGeom prst="line">
            <a:avLst/>
          </a:prstGeom>
          <a:noFill/>
          <a:ln w="9525">
            <a:solidFill>
              <a:srgbClr val="C7CDD2"/>
            </a:solidFill>
            <a:prstDash val="dash"/>
          </a:ln>
        </p:spPr>
      </p:sp>
      <p:sp>
        <p:nvSpPr>
          <p:cNvPr id="35" name="Shape 33"/>
          <p:cNvSpPr/>
          <p:nvPr/>
        </p:nvSpPr>
        <p:spPr>
          <a:xfrm>
            <a:off x="4892040" y="2112264"/>
            <a:ext cx="3749040" cy="0"/>
          </a:xfrm>
          <a:prstGeom prst="line">
            <a:avLst/>
          </a:prstGeom>
          <a:noFill/>
          <a:ln w="9525">
            <a:solidFill>
              <a:srgbClr val="C7CDD2"/>
            </a:solidFill>
            <a:prstDash val="dash"/>
          </a:ln>
        </p:spPr>
      </p:sp>
      <p:sp>
        <p:nvSpPr>
          <p:cNvPr id="36" name="Shape 34"/>
          <p:cNvSpPr/>
          <p:nvPr/>
        </p:nvSpPr>
        <p:spPr>
          <a:xfrm>
            <a:off x="4892040" y="2441448"/>
            <a:ext cx="3749040" cy="0"/>
          </a:xfrm>
          <a:prstGeom prst="line">
            <a:avLst/>
          </a:prstGeom>
          <a:noFill/>
          <a:ln w="9525">
            <a:solidFill>
              <a:srgbClr val="C7CDD2"/>
            </a:solidFill>
            <a:prstDash val="dash"/>
          </a:ln>
        </p:spPr>
      </p:sp>
      <p:sp>
        <p:nvSpPr>
          <p:cNvPr id="37" name="Shape 35"/>
          <p:cNvSpPr/>
          <p:nvPr/>
        </p:nvSpPr>
        <p:spPr>
          <a:xfrm>
            <a:off x="4892040" y="2770632"/>
            <a:ext cx="3749040" cy="0"/>
          </a:xfrm>
          <a:prstGeom prst="line">
            <a:avLst/>
          </a:prstGeom>
          <a:noFill/>
          <a:ln w="9525">
            <a:solidFill>
              <a:srgbClr val="C7CDD2"/>
            </a:solidFill>
            <a:prstDash val="dash"/>
          </a:ln>
        </p:spPr>
      </p:sp>
      <p:sp>
        <p:nvSpPr>
          <p:cNvPr id="38" name="Shape 36"/>
          <p:cNvSpPr/>
          <p:nvPr/>
        </p:nvSpPr>
        <p:spPr>
          <a:xfrm>
            <a:off x="4892040" y="3099816"/>
            <a:ext cx="3749040" cy="0"/>
          </a:xfrm>
          <a:prstGeom prst="line">
            <a:avLst/>
          </a:prstGeom>
          <a:noFill/>
          <a:ln w="9525">
            <a:solidFill>
              <a:srgbClr val="C7CDD2"/>
            </a:solidFill>
            <a:prstDash val="dash"/>
          </a:ln>
        </p:spPr>
      </p:sp>
      <p:sp>
        <p:nvSpPr>
          <p:cNvPr id="39" name="Shape 37"/>
          <p:cNvSpPr/>
          <p:nvPr/>
        </p:nvSpPr>
        <p:spPr>
          <a:xfrm>
            <a:off x="4892040" y="3429000"/>
            <a:ext cx="3749040" cy="0"/>
          </a:xfrm>
          <a:prstGeom prst="line">
            <a:avLst/>
          </a:prstGeom>
          <a:noFill/>
          <a:ln w="9525">
            <a:solidFill>
              <a:srgbClr val="C7CDD2"/>
            </a:solidFill>
            <a:prstDash val="dash"/>
          </a:ln>
        </p:spPr>
      </p:sp>
      <p:sp>
        <p:nvSpPr>
          <p:cNvPr id="40" name="Shape 38"/>
          <p:cNvSpPr/>
          <p:nvPr/>
        </p:nvSpPr>
        <p:spPr>
          <a:xfrm>
            <a:off x="4892040" y="3758184"/>
            <a:ext cx="3749040" cy="0"/>
          </a:xfrm>
          <a:prstGeom prst="line">
            <a:avLst/>
          </a:prstGeom>
          <a:noFill/>
          <a:ln w="9525">
            <a:solidFill>
              <a:srgbClr val="C7CDD2"/>
            </a:solidFill>
            <a:prstDash val="dash"/>
          </a:ln>
        </p:spPr>
      </p:sp>
      <p:sp>
        <p:nvSpPr>
          <p:cNvPr id="41" name="Shape 39"/>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Mean Absolute Deviation and Deviation.</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"MAD = the average of how far each number is from the mean (always a positive distance)."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Mean Absolute Deviation,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Two runners have the same average time of 60 seconds. Runner A's MAD is 1.2 seconds. Runner B's MAD is 5.8 seconds. Which runner is the coach more likely to pick for a relay race that needs a reliable time?</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The mean of a data set is 15. One value is 11. What is the absolute deviation of that value from the mean?</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A data set has absolute deviations of 3, 1, 5, 2, 4. What is the MAD?</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Two keepers both allow a mean of 1.67 goals, but Keeper A's MAD is 0.56 and Keeper B's is 1.22. Which keeper should the coach start in the championship, and why?</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2E7D9A"/>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"MAD = the average of how far each number is from the mean (always a positive distance)."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2E7D9A"/>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Mean Absolute Deviation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2E7D9A"/>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Mean Absolute Deviation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Data set: 4, 8, 6, 10, 2. The mean is 6. What is the MAD?</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2.4</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6</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0</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12</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find the mean absolute deviation (MAD) to describe how spread out data is.</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2E7D9A"/>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2E7D9A"/>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2E7D9A"/>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2E7D9A"/>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2E7D9A"/>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find the mean absolute deviation (MAD) to describe how spread out data is.</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2E7D9A"/>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work using the words mean absolute deviation, deviation, absolute value, and spread.</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Player A scored 18, 22, 20, 24, 16 and Player B scored 10, 30, 25, 12, 23. Both average 20. Which player would you count on to score close to 20 every night, and why?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 absolute deviation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deviation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spread</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consistent</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To find the MAD for Player A (18, 22, 20, 24, 16, mean 20), why do we take the ABSOLUTE VALUE of each deviation before averaging?</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 absolute deviation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deviation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absolute value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spread</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Two keepers both allow a mean of 1.67 goals, but Keeper A's MAD is 0.56 and Keeper B's is 1.22. Which keeper should the coach start in the championship, and why?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 absolute deviation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deviation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spread</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consistent</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For the data set 4, 8, 6, 10, 2 with a mean of 6, talk through the steps to find the MAD.</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 absolute deviation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deviation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absolute value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spread</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average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Mean Absolute Deviation,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Mean Absolute Deviation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Deviation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Absolute Value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Spread</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Player Consistency Report</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Coach wants to know which basketball player is more consistent: Player A scored 18, 22, 20, 24, 16 points in the last 5 games. Player B scored 10, 30, 25, 12, 23 points. Both players average 20 points per game. Which player would you count on to score close to 20 every night?</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Both players have the same mean. What is different about their scores?</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Which player's scores stay closer to 20?</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Which player has the biggest single-game difference from 20?</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can we measure how spread out each player's scores are?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Is there a number that tells us which player is more consistent?</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6.SP.5c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Mean Absolute Deviation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Desviación media absoluta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average distance of each number from the mean.</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La distancia promedio de cada número a la media.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Data: 8, 10, 12. Mean = 10. Distances from mean: 2, 0, 2. MAD = (2+0+2) ÷ 3 = 1.33</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Deviation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Desviación</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How far a number is from the mean.</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Qué tan lejos está un número de la media.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If mean = 20 and value = 17, deviation = 17 − 20 = −3 (3 below the mean)</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Absolute Value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Valor absoluto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How far a number is from zero. It is always positive.</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Qué tan lejos está un número de cero. Siempre es positivo.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|−3| = 3 and |3| = 3 — both are 3 units from zero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Spread</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Dispersión</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How far apart the numbers are.</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Qué tan separados están los números.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Low spread: 8, 9, 10, 11 (close together). High spread: 2, 9, 10, 25 (far apart)</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Data distribution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Distribución de datos</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How the data looks: where it sits and how spread out it is.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Cómo se ven los datos: dónde están y qué tan separados están.</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set clustered tightly around the mean has low MAD; a set spread far from the mean has high MAD</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
        <p:nvSpPr>
          <p:cNvPr id="18" name="Text 15"/>
          <p:cNvSpPr/>
          <p:nvPr/>
        </p:nvSpPr>
        <p:spPr>
          <a:xfrm>
            <a:off x="411480" y="3520440"/>
            <a:ext cx="8412480" cy="237744"/>
          </a:xfrm>
          <a:prstGeom prst="rect">
            <a:avLst/>
          </a:prstGeom>
          <a:noFill/>
          <a:ln/>
        </p:spPr>
        <p:txBody>
          <a:bodyPr wrap="square" rtlCol="0" anchor="ctr"/>
          <a:lstStyle/>
          <a:p>
            <a:pPr indent="0" marL="0">
              <a:buNone/>
            </a:pPr>
            <a:r>
              <a:rPr lang="en-US" sz="950" b="1" dirty="0">
                <a:solidFill>
                  <a:srgbClr val="17324D"/>
                </a:solidFill>
                <a:latin typeface="Outfit" pitchFamily="34" charset="0"/>
                <a:ea typeface="Outfit" pitchFamily="34" charset="-122"/>
                <a:cs typeface="Outfit" pitchFamily="34" charset="-120"/>
              </a:rPr>
              <a:t>Absolute Value — example vs. non-example:</a:t>
            </a:r>
            <a:endParaRPr lang="en-US" sz="950" dirty="0"/>
          </a:p>
        </p:txBody>
      </p:sp>
      <p:sp>
        <p:nvSpPr>
          <p:cNvPr id="19" name="Shape 16"/>
          <p:cNvSpPr/>
          <p:nvPr/>
        </p:nvSpPr>
        <p:spPr>
          <a:xfrm>
            <a:off x="41148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0" name="Text 17"/>
          <p:cNvSpPr/>
          <p:nvPr/>
        </p:nvSpPr>
        <p:spPr>
          <a:xfrm>
            <a:off x="52120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The absolute value of −4 is 4  </a:t>
            </a:r>
            <a:pPr indent="0" marL="0">
              <a:buNone/>
            </a:pPr>
            <a:r>
              <a:rPr lang="en-US" sz="800" dirty="0">
                <a:solidFill>
                  <a:srgbClr val="24323F"/>
                </a:solidFill>
                <a:latin typeface="Hanken Grotesk" pitchFamily="34" charset="0"/>
                <a:ea typeface="Hanken Grotesk" pitchFamily="34" charset="-122"/>
                <a:cs typeface="Hanken Grotesk" pitchFamily="34" charset="-120"/>
              </a:rPr>
              <a:t>−4 is 4 units from zero.</a:t>
            </a:r>
            <a:endParaRPr lang="en-US" sz="900" dirty="0"/>
          </a:p>
        </p:txBody>
      </p:sp>
      <p:sp>
        <p:nvSpPr>
          <p:cNvPr id="21" name="Shape 18"/>
          <p:cNvSpPr/>
          <p:nvPr/>
        </p:nvSpPr>
        <p:spPr>
          <a:xfrm>
            <a:off x="4663440" y="381304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2" name="Text 19"/>
          <p:cNvSpPr/>
          <p:nvPr/>
        </p:nvSpPr>
        <p:spPr>
          <a:xfrm>
            <a:off x="4773168" y="381304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The absolute value of −4 is −4  </a:t>
            </a:r>
            <a:pPr indent="0" marL="0">
              <a:buNone/>
            </a:pPr>
            <a:r>
              <a:rPr lang="en-US" sz="800" dirty="0">
                <a:solidFill>
                  <a:srgbClr val="24323F"/>
                </a:solidFill>
                <a:latin typeface="Hanken Grotesk" pitchFamily="34" charset="0"/>
                <a:ea typeface="Hanken Grotesk" pitchFamily="34" charset="-122"/>
                <a:cs typeface="Hanken Grotesk" pitchFamily="34" charset="-120"/>
              </a:rPr>
              <a:t>Absolute value is never negative.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8-3: Mean Absolute Deviation</dc:title>
  <dc:subject>6.SP.5c</dc:subject>
  <dc:creator>Neft Teacher</dc:creator>
  <cp:lastModifiedBy>Neft Teacher</cp:lastModifiedBy>
  <cp:revision>1</cp:revision>
  <dcterms:created xsi:type="dcterms:W3CDTF">2026-06-09T12:54:57Z</dcterms:created>
  <dcterms:modified xsi:type="dcterms:W3CDTF">2026-06-09T12:54:57Z</dcterms:modified>
</cp:coreProperties>
</file>