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 Q1 is the median of the lower half (3, 7, 9), which is 7. Q3 is the median of the upper half (15, 18, 21), which is 18. The student used the wrong value for Q1 — they picked 9 (the last value in the lower half) instead of the median of that half.</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3749040" cy="5143500"/>
          </a:xfrm>
          <a:prstGeom prst="rect">
            <a:avLst/>
          </a:prstGeom>
          <a:solidFill>
            <a:srgbClr val="17324D"/>
          </a:solidFill>
          <a:ln/>
        </p:spPr>
      </p:sp>
      <p:sp>
        <p:nvSpPr>
          <p:cNvPr id="3" name="Shape 1"/>
          <p:cNvSpPr/>
          <p:nvPr/>
        </p:nvSpPr>
        <p:spPr>
          <a:xfrm>
            <a:off x="2651760" y="-640080"/>
            <a:ext cx="2011680" cy="2011680"/>
          </a:xfrm>
          <a:prstGeom prst="ellipse">
            <a:avLst/>
          </a:prstGeom>
          <a:solidFill>
            <a:srgbClr val="2E7D9A">
              <a:alpha val="35000"/>
            </a:srgbClr>
          </a:solidFill>
          <a:ln/>
        </p:spPr>
      </p:sp>
      <p:sp>
        <p:nvSpPr>
          <p:cNvPr id="4" name="Text 2"/>
          <p:cNvSpPr/>
          <p:nvPr/>
        </p:nvSpPr>
        <p:spPr>
          <a:xfrm>
            <a:off x="411480" y="365760"/>
            <a:ext cx="3017520" cy="274320"/>
          </a:xfrm>
          <a:prstGeom prst="rect">
            <a:avLst/>
          </a:prstGeom>
          <a:noFill/>
          <a:ln/>
        </p:spPr>
        <p:txBody>
          <a:bodyPr wrap="square" rtlCol="0" anchor="ctr"/>
          <a:lstStyle/>
          <a:p>
            <a:pPr indent="0" marL="0">
              <a:buNone/>
            </a:pPr>
            <a:r>
              <a:rPr lang="en-US" sz="1100" b="1" spc="200" kern="0" dirty="0">
                <a:solidFill>
                  <a:srgbClr val="BFE6E2"/>
                </a:solidFill>
                <a:latin typeface="Outfit" pitchFamily="34" charset="0"/>
                <a:ea typeface="Outfit" pitchFamily="34" charset="-122"/>
                <a:cs typeface="Outfit" pitchFamily="34" charset="-120"/>
              </a:rPr>
              <a:t>NEFT TEACHER</a:t>
            </a:r>
            <a:endParaRPr lang="en-US" sz="1100" dirty="0"/>
          </a:p>
        </p:txBody>
      </p:sp>
      <p:sp>
        <p:nvSpPr>
          <p:cNvPr id="5" name="Text 3"/>
          <p:cNvSpPr/>
          <p:nvPr/>
        </p:nvSpPr>
        <p:spPr>
          <a:xfrm>
            <a:off x="411480" y="777240"/>
            <a:ext cx="1371600" cy="822960"/>
          </a:xfrm>
          <a:prstGeom prst="rect">
            <a:avLst/>
          </a:prstGeom>
          <a:noFill/>
          <a:ln/>
        </p:spPr>
        <p:txBody>
          <a:bodyPr wrap="square" rtlCol="0" anchor="ctr"/>
          <a:lstStyle/>
          <a:p>
            <a:pPr indent="0" marL="0">
              <a:buNone/>
            </a:pPr>
            <a:r>
              <a:rPr lang="en-US" sz="4400" dirty="0">
                <a:solidFill>
                  <a:srgbClr val="000000"/>
                </a:solidFill>
              </a:rPr>
              <a:t>🏀</a:t>
            </a:r>
            <a:endParaRPr lang="en-US" sz="4400" dirty="0"/>
          </a:p>
        </p:txBody>
      </p:sp>
      <p:sp>
        <p:nvSpPr>
          <p:cNvPr id="6" name="Text 4"/>
          <p:cNvSpPr/>
          <p:nvPr/>
        </p:nvSpPr>
        <p:spPr>
          <a:xfrm>
            <a:off x="411480" y="1783080"/>
            <a:ext cx="3017520" cy="1554480"/>
          </a:xfrm>
          <a:prstGeom prst="rect">
            <a:avLst/>
          </a:prstGeom>
          <a:noFill/>
          <a:ln/>
        </p:spPr>
        <p:txBody>
          <a:bodyPr wrap="square" rtlCol="0" anchor="t"/>
          <a:lstStyle/>
          <a:p>
            <a:pPr indent="0" marL="0">
              <a:lnSpc>
                <a:spcPct val="95000"/>
              </a:lnSpc>
              <a:buNone/>
            </a:pPr>
            <a:r>
              <a:rPr lang="en-US" sz="3000" b="1" dirty="0">
                <a:solidFill>
                  <a:srgbClr val="FFFFFF"/>
                </a:solidFill>
                <a:latin typeface="Outfit" pitchFamily="34" charset="0"/>
                <a:ea typeface="Outfit" pitchFamily="34" charset="-122"/>
                <a:cs typeface="Outfit" pitchFamily="34" charset="-120"/>
              </a:rPr>
              <a:t>Display Data: Box Plots</a:t>
            </a:r>
            <a:endParaRPr lang="en-US" sz="3000" dirty="0"/>
          </a:p>
        </p:txBody>
      </p:sp>
      <p:sp>
        <p:nvSpPr>
          <p:cNvPr id="7" name="Text 5"/>
          <p:cNvSpPr/>
          <p:nvPr/>
        </p:nvSpPr>
        <p:spPr>
          <a:xfrm>
            <a:off x="411480" y="4160520"/>
            <a:ext cx="1188720" cy="310896"/>
          </a:xfrm>
          <a:prstGeom prst="rect">
            <a:avLst>
              <a:gd name="adj" fmla="val 50000"/>
            </a:avLst>
          </a:prstGeom>
          <a:solidFill>
            <a:srgbClr val="2E7D9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6.SP.4</a:t>
            </a:r>
            <a:endParaRPr lang="en-US" sz="1000" dirty="0"/>
          </a:p>
        </p:txBody>
      </p:sp>
      <p:sp>
        <p:nvSpPr>
          <p:cNvPr id="8" name="Text 6"/>
          <p:cNvSpPr/>
          <p:nvPr/>
        </p:nvSpPr>
        <p:spPr>
          <a:xfrm>
            <a:off x="1691640" y="4160520"/>
            <a:ext cx="1920240" cy="310896"/>
          </a:xfrm>
          <a:prstGeom prst="rect">
            <a:avLst/>
          </a:prstGeom>
          <a:noFill/>
          <a:ln/>
        </p:spPr>
        <p:txBody>
          <a:bodyPr wrap="square" rtlCol="0" anchor="ctr"/>
          <a:lstStyle/>
          <a:p>
            <a:pPr indent="0" marL="0">
              <a:buNone/>
            </a:pPr>
            <a:r>
              <a:rPr lang="en-US" sz="1000" dirty="0">
                <a:solidFill>
                  <a:srgbClr val="BFE6E2"/>
                </a:solidFill>
                <a:latin typeface="Hanken Grotesk" pitchFamily="34" charset="0"/>
                <a:ea typeface="Hanken Grotesk" pitchFamily="34" charset="-122"/>
                <a:cs typeface="Hanken Grotesk" pitchFamily="34" charset="-120"/>
              </a:rPr>
              <a:t>Unit 8  ·  Lesson 8-5</a:t>
            </a:r>
            <a:endParaRPr lang="en-US" sz="1000" dirty="0"/>
          </a:p>
        </p:txBody>
      </p:sp>
      <p:sp>
        <p:nvSpPr>
          <p:cNvPr id="9" name="Shape 7"/>
          <p:cNvSpPr/>
          <p:nvPr/>
        </p:nvSpPr>
        <p:spPr>
          <a:xfrm>
            <a:off x="4023360" y="411480"/>
            <a:ext cx="4800600" cy="1417320"/>
          </a:xfrm>
          <a:prstGeom prst="roundRect">
            <a:avLst>
              <a:gd name="adj" fmla="val 516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0" name="Text 8"/>
          <p:cNvSpPr/>
          <p:nvPr/>
        </p:nvSpPr>
        <p:spPr>
          <a:xfrm>
            <a:off x="4251960" y="548640"/>
            <a:ext cx="4389120" cy="365760"/>
          </a:xfrm>
          <a:prstGeom prst="rect">
            <a:avLst/>
          </a:prstGeom>
          <a:noFill/>
          <a:ln/>
        </p:spPr>
        <p:txBody>
          <a:bodyPr wrap="square" rtlCol="0" anchor="ctr"/>
          <a:lstStyle/>
          <a:p>
            <a:pPr indent="0" marL="0">
              <a:buNone/>
            </a:pPr>
            <a:r>
              <a:rPr lang="en-US" sz="1600" b="1" dirty="0">
                <a:solidFill>
                  <a:srgbClr val="17324D"/>
                </a:solidFill>
                <a:latin typeface="Outfit" pitchFamily="34" charset="0"/>
                <a:ea typeface="Outfit" pitchFamily="34" charset="-122"/>
                <a:cs typeface="Outfit" pitchFamily="34" charset="-120"/>
              </a:rPr>
              <a:t>My Math Notebook</a:t>
            </a:r>
            <a:endParaRPr lang="en-US" sz="1600" dirty="0"/>
          </a:p>
        </p:txBody>
      </p:sp>
      <p:sp>
        <p:nvSpPr>
          <p:cNvPr id="11" name="Text 9"/>
          <p:cNvSpPr/>
          <p:nvPr/>
        </p:nvSpPr>
        <p:spPr>
          <a:xfrm>
            <a:off x="4251960" y="1024128"/>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Name:</a:t>
            </a:r>
            <a:endParaRPr lang="en-US" sz="1000" dirty="0"/>
          </a:p>
        </p:txBody>
      </p:sp>
      <p:sp>
        <p:nvSpPr>
          <p:cNvPr id="12" name="Shape 10"/>
          <p:cNvSpPr/>
          <p:nvPr/>
        </p:nvSpPr>
        <p:spPr>
          <a:xfrm>
            <a:off x="4983480" y="1207008"/>
            <a:ext cx="3566160" cy="0"/>
          </a:xfrm>
          <a:prstGeom prst="line">
            <a:avLst/>
          </a:prstGeom>
          <a:noFill/>
          <a:ln w="9525">
            <a:solidFill>
              <a:srgbClr val="C7CDD2"/>
            </a:solidFill>
            <a:prstDash val="solid"/>
          </a:ln>
        </p:spPr>
      </p:sp>
      <p:sp>
        <p:nvSpPr>
          <p:cNvPr id="13" name="Text 11"/>
          <p:cNvSpPr/>
          <p:nvPr/>
        </p:nvSpPr>
        <p:spPr>
          <a:xfrm>
            <a:off x="4251960" y="1280160"/>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Date:</a:t>
            </a:r>
            <a:endParaRPr lang="en-US" sz="1000" dirty="0"/>
          </a:p>
        </p:txBody>
      </p:sp>
      <p:sp>
        <p:nvSpPr>
          <p:cNvPr id="14" name="Shape 12"/>
          <p:cNvSpPr/>
          <p:nvPr/>
        </p:nvSpPr>
        <p:spPr>
          <a:xfrm>
            <a:off x="4983480" y="1463040"/>
            <a:ext cx="3566160" cy="0"/>
          </a:xfrm>
          <a:prstGeom prst="line">
            <a:avLst/>
          </a:prstGeom>
          <a:noFill/>
          <a:ln w="9525">
            <a:solidFill>
              <a:srgbClr val="C7CDD2"/>
            </a:solidFill>
            <a:prstDash val="solid"/>
          </a:ln>
        </p:spPr>
      </p:sp>
      <p:sp>
        <p:nvSpPr>
          <p:cNvPr id="15" name="Text 13"/>
          <p:cNvSpPr/>
          <p:nvPr/>
        </p:nvSpPr>
        <p:spPr>
          <a:xfrm>
            <a:off x="4251960" y="1536192"/>
            <a:ext cx="731520" cy="219456"/>
          </a:xfrm>
          <a:prstGeom prst="rect">
            <a:avLst/>
          </a:prstGeom>
          <a:noFill/>
          <a:ln/>
        </p:spPr>
        <p:txBody>
          <a:bodyPr wrap="square" rtlCol="0" anchor="ctr"/>
          <a:lstStyle/>
          <a:p>
            <a:pPr indent="0" marL="0">
              <a:buNone/>
            </a:pPr>
            <a:r>
              <a:rPr lang="en-US" sz="1000" b="1" dirty="0">
                <a:solidFill>
                  <a:srgbClr val="24323F"/>
                </a:solidFill>
                <a:latin typeface="Hanken Grotesk" pitchFamily="34" charset="0"/>
                <a:ea typeface="Hanken Grotesk" pitchFamily="34" charset="-122"/>
                <a:cs typeface="Hanken Grotesk" pitchFamily="34" charset="-120"/>
              </a:rPr>
              <a:t>Period:</a:t>
            </a:r>
            <a:endParaRPr lang="en-US" sz="1000" dirty="0"/>
          </a:p>
        </p:txBody>
      </p:sp>
      <p:sp>
        <p:nvSpPr>
          <p:cNvPr id="16" name="Shape 14"/>
          <p:cNvSpPr/>
          <p:nvPr/>
        </p:nvSpPr>
        <p:spPr>
          <a:xfrm>
            <a:off x="4983480" y="1719072"/>
            <a:ext cx="3566160" cy="0"/>
          </a:xfrm>
          <a:prstGeom prst="line">
            <a:avLst/>
          </a:prstGeom>
          <a:noFill/>
          <a:ln w="9525">
            <a:solidFill>
              <a:srgbClr val="C7CDD2"/>
            </a:solidFill>
            <a:prstDash val="solid"/>
          </a:ln>
        </p:spPr>
      </p:sp>
      <p:sp>
        <p:nvSpPr>
          <p:cNvPr id="17" name="Shape 15"/>
          <p:cNvSpPr/>
          <p:nvPr/>
        </p:nvSpPr>
        <p:spPr>
          <a:xfrm>
            <a:off x="4023360" y="2011680"/>
            <a:ext cx="4800600" cy="1143000"/>
          </a:xfrm>
          <a:prstGeom prst="roundRect">
            <a:avLst>
              <a:gd name="adj" fmla="val 6400"/>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206240" y="2103120"/>
            <a:ext cx="4434840" cy="274320"/>
          </a:xfrm>
          <a:prstGeom prst="rect">
            <a:avLst/>
          </a:prstGeom>
          <a:noFill/>
          <a:ln/>
        </p:spPr>
        <p:txBody>
          <a:bodyPr wrap="square" rtlCol="0" anchor="ctr"/>
          <a:lstStyle/>
          <a:p>
            <a:pPr indent="0" marL="0">
              <a:buNone/>
            </a:pPr>
            <a:r>
              <a:rPr lang="en-US" sz="1100" b="1" dirty="0">
                <a:solidFill>
                  <a:srgbClr val="2E7D9A"/>
                </a:solidFill>
                <a:latin typeface="Outfit" pitchFamily="34" charset="0"/>
                <a:ea typeface="Outfit" pitchFamily="34" charset="-122"/>
                <a:cs typeface="Outfit" pitchFamily="34" charset="-120"/>
              </a:rPr>
              <a:t>I CAN…  </a:t>
            </a:r>
            <a:pPr indent="0" marL="0">
              <a:buNone/>
            </a:pPr>
            <a:r>
              <a:rPr lang="en-US" sz="900" i="1" dirty="0">
                <a:solidFill>
                  <a:srgbClr val="8A96A3"/>
                </a:solidFill>
                <a:latin typeface="Outfit" pitchFamily="34" charset="0"/>
                <a:ea typeface="Outfit" pitchFamily="34" charset="-122"/>
                <a:cs typeface="Outfit" pitchFamily="34" charset="-120"/>
              </a:rPr>
              <a:t>/ Yo puedo…</a:t>
            </a:r>
            <a:endParaRPr lang="en-US" sz="1100" dirty="0"/>
          </a:p>
        </p:txBody>
      </p:sp>
      <p:sp>
        <p:nvSpPr>
          <p:cNvPr id="19" name="Text 17"/>
          <p:cNvSpPr/>
          <p:nvPr/>
        </p:nvSpPr>
        <p:spPr>
          <a:xfrm>
            <a:off x="4206240" y="2395728"/>
            <a:ext cx="4434840" cy="713232"/>
          </a:xfrm>
          <a:prstGeom prst="rect">
            <a:avLst/>
          </a:prstGeom>
          <a:noFill/>
          <a:ln/>
        </p:spPr>
        <p:txBody>
          <a:bodyPr wrap="square" rtlCol="0" anchor="t"/>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I can make and read a box plot to summarize a data set.</a:t>
            </a:r>
            <a:endParaRPr lang="en-US" sz="1100" dirty="0"/>
          </a:p>
        </p:txBody>
      </p:sp>
      <p:sp>
        <p:nvSpPr>
          <p:cNvPr id="20" name="Shape 18"/>
          <p:cNvSpPr/>
          <p:nvPr/>
        </p:nvSpPr>
        <p:spPr>
          <a:xfrm>
            <a:off x="4023360" y="3291840"/>
            <a:ext cx="4800600" cy="1280160"/>
          </a:xfrm>
          <a:prstGeom prst="roundRect">
            <a:avLst>
              <a:gd name="adj" fmla="val 5714"/>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1" name="Text 19"/>
          <p:cNvSpPr/>
          <p:nvPr/>
        </p:nvSpPr>
        <p:spPr>
          <a:xfrm>
            <a:off x="4206240" y="3383280"/>
            <a:ext cx="4434840" cy="274320"/>
          </a:xfrm>
          <a:prstGeom prst="rect">
            <a:avLst/>
          </a:prstGeom>
          <a:noFill/>
          <a:ln/>
        </p:spPr>
        <p:txBody>
          <a:bodyPr wrap="square" rtlCol="0" anchor="ctr"/>
          <a:lstStyle/>
          <a:p>
            <a:pPr indent="0" marL="0">
              <a:buNone/>
            </a:pPr>
            <a:r>
              <a:rPr lang="en-US" sz="1100" b="1" dirty="0">
                <a:solidFill>
                  <a:srgbClr val="2E7D9A"/>
                </a:solidFill>
                <a:latin typeface="Outfit" pitchFamily="34" charset="0"/>
                <a:ea typeface="Outfit" pitchFamily="34" charset="-122"/>
                <a:cs typeface="Outfit" pitchFamily="34" charset="-120"/>
              </a:rPr>
              <a:t>I WILL EXPLAIN…  </a:t>
            </a:r>
            <a:pPr indent="0" marL="0">
              <a:buNone/>
            </a:pPr>
            <a:r>
              <a:rPr lang="en-US" sz="900" i="1" dirty="0">
                <a:solidFill>
                  <a:srgbClr val="8A96A3"/>
                </a:solidFill>
                <a:latin typeface="Outfit" pitchFamily="34" charset="0"/>
                <a:ea typeface="Outfit" pitchFamily="34" charset="-122"/>
                <a:cs typeface="Outfit" pitchFamily="34" charset="-120"/>
              </a:rPr>
              <a:t>/ Objetivo de lenguaje</a:t>
            </a:r>
            <a:endParaRPr lang="en-US" sz="1100" dirty="0"/>
          </a:p>
        </p:txBody>
      </p:sp>
      <p:sp>
        <p:nvSpPr>
          <p:cNvPr id="22" name="Text 20"/>
          <p:cNvSpPr/>
          <p:nvPr/>
        </p:nvSpPr>
        <p:spPr>
          <a:xfrm>
            <a:off x="4206240" y="3675888"/>
            <a:ext cx="4434840" cy="841248"/>
          </a:xfrm>
          <a:prstGeom prst="rect">
            <a:avLst/>
          </a:prstGeom>
          <a:noFill/>
          <a:ln/>
        </p:spPr>
        <p:txBody>
          <a:bodyPr wrap="square" rtlCol="0" anchor="t"/>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I can explain my box plot using the words box plot, median, quartile, and interquartile range.</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Guided Practice / Práctica Guiada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10</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73736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WE DO TOGETHER</a:t>
            </a:r>
            <a:endParaRPr lang="en-US" sz="900" dirty="0"/>
          </a:p>
        </p:txBody>
      </p:sp>
      <p:sp>
        <p:nvSpPr>
          <p:cNvPr id="19" name="Text 17"/>
          <p:cNvSpPr/>
          <p:nvPr/>
        </p:nvSpPr>
        <p:spPr>
          <a:xfrm>
            <a:off x="594360" y="1188720"/>
            <a:ext cx="512064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What is a box plot?</a:t>
            </a:r>
            <a:endParaRPr lang="en-US" sz="1200" dirty="0"/>
          </a:p>
        </p:txBody>
      </p:sp>
      <p:sp>
        <p:nvSpPr>
          <p:cNvPr id="20" name="Shape 18"/>
          <p:cNvSpPr/>
          <p:nvPr/>
        </p:nvSpPr>
        <p:spPr>
          <a:xfrm>
            <a:off x="640080" y="1609344"/>
            <a:ext cx="274320" cy="274320"/>
          </a:xfrm>
          <a:prstGeom prst="ellipse">
            <a:avLst/>
          </a:prstGeom>
          <a:solidFill>
            <a:srgbClr val="2E7D9A"/>
          </a:solidFill>
          <a:ln/>
        </p:spPr>
      </p:sp>
      <p:sp>
        <p:nvSpPr>
          <p:cNvPr id="21" name="Text 19"/>
          <p:cNvSpPr/>
          <p:nvPr/>
        </p:nvSpPr>
        <p:spPr>
          <a:xfrm>
            <a:off x="640080" y="160934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2" name="Text 20"/>
          <p:cNvSpPr/>
          <p:nvPr/>
        </p:nvSpPr>
        <p:spPr>
          <a:xfrm>
            <a:off x="1024128" y="1554480"/>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New, smaller data set: 2, 5, 5, 8, 11. First, what is the median (the middle value)?</a:t>
            </a:r>
            <a:endParaRPr lang="en-US" sz="1050" dirty="0"/>
          </a:p>
        </p:txBody>
      </p:sp>
      <p:sp>
        <p:nvSpPr>
          <p:cNvPr id="23" name="Shape 21"/>
          <p:cNvSpPr/>
          <p:nvPr/>
        </p:nvSpPr>
        <p:spPr>
          <a:xfrm>
            <a:off x="640080" y="2084832"/>
            <a:ext cx="274320" cy="274320"/>
          </a:xfrm>
          <a:prstGeom prst="ellipse">
            <a:avLst/>
          </a:prstGeom>
          <a:solidFill>
            <a:srgbClr val="2E7D9A"/>
          </a:solidFill>
          <a:ln/>
        </p:spPr>
      </p:sp>
      <p:sp>
        <p:nvSpPr>
          <p:cNvPr id="24" name="Text 22"/>
          <p:cNvSpPr/>
          <p:nvPr/>
        </p:nvSpPr>
        <p:spPr>
          <a:xfrm>
            <a:off x="640080" y="208483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5" name="Text 23"/>
          <p:cNvSpPr/>
          <p:nvPr/>
        </p:nvSpPr>
        <p:spPr>
          <a:xfrm>
            <a:off x="1024128" y="2029968"/>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The lower half is 2, 5 and the upper half is 8, 11. What is Q1? What is Q3?</a:t>
            </a:r>
            <a:endParaRPr lang="en-US" sz="1050" dirty="0"/>
          </a:p>
        </p:txBody>
      </p:sp>
      <p:sp>
        <p:nvSpPr>
          <p:cNvPr id="26" name="Shape 24"/>
          <p:cNvSpPr/>
          <p:nvPr/>
        </p:nvSpPr>
        <p:spPr>
          <a:xfrm>
            <a:off x="640080" y="2560320"/>
            <a:ext cx="274320" cy="274320"/>
          </a:xfrm>
          <a:prstGeom prst="ellipse">
            <a:avLst/>
          </a:prstGeom>
          <a:solidFill>
            <a:srgbClr val="2E7D9A"/>
          </a:solidFill>
          <a:ln/>
        </p:spPr>
      </p:sp>
      <p:sp>
        <p:nvSpPr>
          <p:cNvPr id="27" name="Text 25"/>
          <p:cNvSpPr/>
          <p:nvPr/>
        </p:nvSpPr>
        <p:spPr>
          <a:xfrm>
            <a:off x="640080" y="256032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8" name="Text 26"/>
          <p:cNvSpPr/>
          <p:nvPr/>
        </p:nvSpPr>
        <p:spPr>
          <a:xfrm>
            <a:off x="1024128" y="2505456"/>
            <a:ext cx="48280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What are the lowest and highest values? Now picture the box stretching from Q1 to Q3 with the median line inside.</a:t>
            </a:r>
            <a:endParaRPr lang="en-US" sz="1050" dirty="0"/>
          </a:p>
        </p:txBody>
      </p:sp>
      <p:sp>
        <p:nvSpPr>
          <p:cNvPr id="29" name="Text 27"/>
          <p:cNvSpPr/>
          <p:nvPr/>
        </p:nvSpPr>
        <p:spPr>
          <a:xfrm>
            <a:off x="594360" y="3886200"/>
            <a:ext cx="512064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Your turn — show your work:</a:t>
            </a:r>
            <a:endParaRPr lang="en-US" sz="900" dirty="0"/>
          </a:p>
        </p:txBody>
      </p:sp>
      <p:sp>
        <p:nvSpPr>
          <p:cNvPr id="30" name="Shape 28"/>
          <p:cNvSpPr/>
          <p:nvPr/>
        </p:nvSpPr>
        <p:spPr>
          <a:xfrm>
            <a:off x="640080" y="4297680"/>
            <a:ext cx="5120640" cy="0"/>
          </a:xfrm>
          <a:prstGeom prst="line">
            <a:avLst/>
          </a:prstGeom>
          <a:noFill/>
          <a:ln w="9525">
            <a:solidFill>
              <a:srgbClr val="C7CDD2"/>
            </a:solidFill>
            <a:prstDash val="dash"/>
          </a:ln>
        </p:spPr>
      </p:sp>
      <p:sp>
        <p:nvSpPr>
          <p:cNvPr id="31" name="Shape 29"/>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2" name="Text 30"/>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3" name="Text 31"/>
          <p:cNvSpPr/>
          <p:nvPr/>
        </p:nvSpPr>
        <p:spPr>
          <a:xfrm>
            <a:off x="6217920" y="1097280"/>
            <a:ext cx="2468880" cy="146304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Wildcats' scores are 4, 6, 8, 10, 12, 14, 15, 18, 22, 24, 28. To build a box plot you need a five-number summary. What five numbers will you need?</a:t>
            </a:r>
            <a:endParaRPr lang="en-US" sz="1000" dirty="0"/>
          </a:p>
        </p:txBody>
      </p:sp>
      <p:sp>
        <p:nvSpPr>
          <p:cNvPr id="34" name="Shape 32"/>
          <p:cNvSpPr/>
          <p:nvPr/>
        </p:nvSpPr>
        <p:spPr>
          <a:xfrm>
            <a:off x="6172200" y="2743200"/>
            <a:ext cx="2514600" cy="1828800"/>
          </a:xfrm>
          <a:prstGeom prst="roundRect">
            <a:avLst>
              <a:gd name="adj" fmla="val 40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6309360" y="2834640"/>
            <a:ext cx="2286000" cy="228600"/>
          </a:xfrm>
          <a:prstGeom prst="rect">
            <a:avLst/>
          </a:prstGeom>
          <a:noFill/>
          <a:ln/>
        </p:spPr>
        <p:txBody>
          <a:bodyPr wrap="square" rtlCol="0" anchor="ctr"/>
          <a:lstStyle/>
          <a:p>
            <a:pPr indent="0" marL="0">
              <a:buNone/>
            </a:pPr>
            <a:r>
              <a:rPr lang="en-US" sz="950" b="1" dirty="0">
                <a:solidFill>
                  <a:srgbClr val="2E7D9A"/>
                </a:solidFill>
                <a:latin typeface="Outfit" pitchFamily="34" charset="0"/>
                <a:ea typeface="Outfit" pitchFamily="34" charset="-122"/>
                <a:cs typeface="Outfit" pitchFamily="34" charset="-120"/>
              </a:rPr>
              <a:t>🔑 Key Idea</a:t>
            </a:r>
            <a:endParaRPr lang="en-US" sz="950" dirty="0"/>
          </a:p>
        </p:txBody>
      </p:sp>
      <p:sp>
        <p:nvSpPr>
          <p:cNvPr id="36" name="Text 34"/>
          <p:cNvSpPr/>
          <p:nvPr/>
        </p:nvSpPr>
        <p:spPr>
          <a:xfrm>
            <a:off x="6309360" y="3108960"/>
            <a:ext cx="2286000" cy="1371600"/>
          </a:xfrm>
          <a:prstGeom prst="rect">
            <a:avLst/>
          </a:prstGeom>
          <a:noFill/>
          <a:ln/>
        </p:spPr>
        <p:txBody>
          <a:bodyPr wrap="square" rtlCol="0" anchor="t"/>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The box always holds the middle 50% of the data, and the line inside the box is the median.</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Sort It Out / Clasifícalo</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11</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22960"/>
            <a:ext cx="5120640" cy="365760"/>
          </a:xfrm>
          <a:prstGeom prst="rect">
            <a:avLst/>
          </a:prstGeom>
          <a:noFill/>
          <a:ln/>
        </p:spPr>
        <p:txBody>
          <a:bodyPr wrap="square" rtlCol="0" anchor="ctr"/>
          <a:lstStyle/>
          <a:p>
            <a:pPr indent="0" marL="0">
              <a:buNone/>
            </a:pPr>
            <a:r>
              <a:rPr lang="en-US" sz="1050" b="1" dirty="0">
                <a:solidFill>
                  <a:srgbClr val="17324D"/>
                </a:solidFill>
                <a:latin typeface="Outfit" pitchFamily="34" charset="0"/>
                <a:ea typeface="Outfit" pitchFamily="34" charset="-122"/>
                <a:cs typeface="Outfit" pitchFamily="34" charset="-120"/>
              </a:rPr>
              <a:t>Find the five-number summary for the Wildcats' scoring data: 4, 6, 8, 10, 12, 14, 15, 18, 22, 24, 28. Place each value on the number line.</a:t>
            </a:r>
            <a:endParaRPr lang="en-US" sz="1050" dirty="0"/>
          </a:p>
        </p:txBody>
      </p:sp>
      <p:sp>
        <p:nvSpPr>
          <p:cNvPr id="19" name="Text 17"/>
          <p:cNvSpPr/>
          <p:nvPr/>
        </p:nvSpPr>
        <p:spPr>
          <a:xfrm>
            <a:off x="594360" y="1234440"/>
            <a:ext cx="5120640" cy="219456"/>
          </a:xfrm>
          <a:prstGeom prst="rect">
            <a:avLst/>
          </a:prstGeom>
          <a:noFill/>
          <a:ln/>
        </p:spPr>
        <p:txBody>
          <a:bodyPr wrap="square" rtlCol="0" anchor="ctr"/>
          <a:lstStyle/>
          <a:p>
            <a:pPr indent="0" marL="0">
              <a:buNone/>
            </a:pPr>
            <a:r>
              <a:rPr lang="en-US" sz="850" i="1" dirty="0">
                <a:solidFill>
                  <a:srgbClr val="8A96A3"/>
                </a:solidFill>
                <a:latin typeface="Hanken Grotesk" pitchFamily="34" charset="0"/>
                <a:ea typeface="Hanken Grotesk" pitchFamily="34" charset="-122"/>
                <a:cs typeface="Hanken Grotesk" pitchFamily="34" charset="-120"/>
              </a:rPr>
              <a:t>Card Bank — cut or sort these cards:</a:t>
            </a:r>
            <a:endParaRPr lang="en-US" sz="850" dirty="0"/>
          </a:p>
        </p:txBody>
      </p:sp>
      <p:sp>
        <p:nvSpPr>
          <p:cNvPr id="20" name="Text 18"/>
          <p:cNvSpPr/>
          <p:nvPr/>
        </p:nvSpPr>
        <p:spPr>
          <a:xfrm>
            <a:off x="59436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1</a:t>
            </a:r>
            <a:endParaRPr lang="en-US" sz="900" dirty="0"/>
          </a:p>
        </p:txBody>
      </p:sp>
      <p:sp>
        <p:nvSpPr>
          <p:cNvPr id="21" name="Text 19"/>
          <p:cNvSpPr/>
          <p:nvPr/>
        </p:nvSpPr>
        <p:spPr>
          <a:xfrm>
            <a:off x="236220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2</a:t>
            </a:r>
            <a:endParaRPr lang="en-US" sz="900" dirty="0"/>
          </a:p>
        </p:txBody>
      </p:sp>
      <p:sp>
        <p:nvSpPr>
          <p:cNvPr id="22" name="Text 20"/>
          <p:cNvSpPr/>
          <p:nvPr/>
        </p:nvSpPr>
        <p:spPr>
          <a:xfrm>
            <a:off x="4130040" y="1481328"/>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3</a:t>
            </a:r>
            <a:endParaRPr lang="en-US" sz="900" dirty="0"/>
          </a:p>
        </p:txBody>
      </p:sp>
      <p:sp>
        <p:nvSpPr>
          <p:cNvPr id="23" name="Text 21"/>
          <p:cNvSpPr/>
          <p:nvPr/>
        </p:nvSpPr>
        <p:spPr>
          <a:xfrm>
            <a:off x="594360" y="1975104"/>
            <a:ext cx="1630680" cy="384048"/>
          </a:xfrm>
          <a:prstGeom prst="roundRect">
            <a:avLst>
              <a:gd name="adj" fmla="val 11905"/>
            </a:avLst>
          </a:prstGeom>
          <a:solidFill>
            <a:srgbClr val="FBEFD0"/>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Card 4</a:t>
            </a:r>
            <a:endParaRPr lang="en-US" sz="900" dirty="0"/>
          </a:p>
        </p:txBody>
      </p:sp>
      <p:sp>
        <p:nvSpPr>
          <p:cNvPr id="24" name="Shape 22"/>
          <p:cNvSpPr/>
          <p:nvPr/>
        </p:nvSpPr>
        <p:spPr>
          <a:xfrm>
            <a:off x="594360" y="2560320"/>
            <a:ext cx="2514600" cy="1965960"/>
          </a:xfrm>
          <a:prstGeom prst="roundRect">
            <a:avLst>
              <a:gd name="adj" fmla="val 2326"/>
            </a:avLst>
          </a:prstGeom>
          <a:solidFill>
            <a:srgbClr val="FFFFFF"/>
          </a:solidFill>
          <a:ln w="12700">
            <a:solidFill>
              <a:srgbClr val="2E7D9A"/>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594360" y="2560320"/>
            <a:ext cx="2514600" cy="292608"/>
          </a:xfrm>
          <a:prstGeom prst="rect">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A</a:t>
            </a:r>
            <a:endParaRPr lang="en-US" sz="950" dirty="0"/>
          </a:p>
        </p:txBody>
      </p:sp>
      <p:sp>
        <p:nvSpPr>
          <p:cNvPr id="26" name="Shape 24"/>
          <p:cNvSpPr/>
          <p:nvPr/>
        </p:nvSpPr>
        <p:spPr>
          <a:xfrm>
            <a:off x="3246120" y="2560320"/>
            <a:ext cx="2514600" cy="1965960"/>
          </a:xfrm>
          <a:prstGeom prst="roundRect">
            <a:avLst>
              <a:gd name="adj" fmla="val 2326"/>
            </a:avLst>
          </a:prstGeom>
          <a:solidFill>
            <a:srgbClr val="FFFFFF"/>
          </a:solidFill>
          <a:ln w="12700">
            <a:solidFill>
              <a:srgbClr val="2E7D9A"/>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3246120" y="2560320"/>
            <a:ext cx="2514600" cy="292608"/>
          </a:xfrm>
          <a:prstGeom prst="rect">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Group B</a:t>
            </a:r>
            <a:endParaRPr lang="en-US" sz="950" dirty="0"/>
          </a:p>
        </p:txBody>
      </p:sp>
      <p:sp>
        <p:nvSpPr>
          <p:cNvPr id="28" name="Shape 26"/>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30" name="Text 28"/>
          <p:cNvSpPr/>
          <p:nvPr/>
        </p:nvSpPr>
        <p:spPr>
          <a:xfrm>
            <a:off x="6217920" y="1097280"/>
            <a:ext cx="2468880" cy="137160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As you draw the box from Q1 to Q3, what does the length of the box tell you about the players' scores?</a:t>
            </a:r>
            <a:endParaRPr lang="en-US" sz="1000" dirty="0"/>
          </a:p>
        </p:txBody>
      </p:sp>
      <p:sp>
        <p:nvSpPr>
          <p:cNvPr id="31" name="Shape 29"/>
          <p:cNvSpPr/>
          <p:nvPr/>
        </p:nvSpPr>
        <p:spPr>
          <a:xfrm>
            <a:off x="6217920" y="2743200"/>
            <a:ext cx="2423160" cy="0"/>
          </a:xfrm>
          <a:prstGeom prst="line">
            <a:avLst/>
          </a:prstGeom>
          <a:noFill/>
          <a:ln w="9525">
            <a:solidFill>
              <a:srgbClr val="C7CDD2"/>
            </a:solidFill>
            <a:prstDash val="dash"/>
          </a:ln>
        </p:spPr>
      </p:sp>
      <p:sp>
        <p:nvSpPr>
          <p:cNvPr id="32" name="Shape 30"/>
          <p:cNvSpPr/>
          <p:nvPr/>
        </p:nvSpPr>
        <p:spPr>
          <a:xfrm>
            <a:off x="6217920" y="3072384"/>
            <a:ext cx="2423160" cy="0"/>
          </a:xfrm>
          <a:prstGeom prst="line">
            <a:avLst/>
          </a:prstGeom>
          <a:noFill/>
          <a:ln w="9525">
            <a:solidFill>
              <a:srgbClr val="C7CDD2"/>
            </a:solidFill>
            <a:prstDash val="dash"/>
          </a:ln>
        </p:spPr>
      </p:sp>
      <p:sp>
        <p:nvSpPr>
          <p:cNvPr id="33" name="Shape 31"/>
          <p:cNvSpPr/>
          <p:nvPr/>
        </p:nvSpPr>
        <p:spPr>
          <a:xfrm>
            <a:off x="6217920" y="3401568"/>
            <a:ext cx="2423160" cy="0"/>
          </a:xfrm>
          <a:prstGeom prst="line">
            <a:avLst/>
          </a:prstGeom>
          <a:noFill/>
          <a:ln w="9525">
            <a:solidFill>
              <a:srgbClr val="C7CDD2"/>
            </a:solidFill>
            <a:prstDash val="dash"/>
          </a:ln>
        </p:spPr>
      </p:sp>
      <p:sp>
        <p:nvSpPr>
          <p:cNvPr id="34" name="Shape 32"/>
          <p:cNvSpPr/>
          <p:nvPr/>
        </p:nvSpPr>
        <p:spPr>
          <a:xfrm>
            <a:off x="6217920" y="3730752"/>
            <a:ext cx="2423160" cy="0"/>
          </a:xfrm>
          <a:prstGeom prst="line">
            <a:avLst/>
          </a:prstGeom>
          <a:noFill/>
          <a:ln w="9525">
            <a:solidFill>
              <a:srgbClr val="C7CDD2"/>
            </a:solidFill>
            <a:prstDash val="dash"/>
          </a:ln>
        </p:spPr>
      </p:sp>
      <p:sp>
        <p:nvSpPr>
          <p:cNvPr id="35" name="Shape 33"/>
          <p:cNvSpPr/>
          <p:nvPr/>
        </p:nvSpPr>
        <p:spPr>
          <a:xfrm>
            <a:off x="6217920" y="4059936"/>
            <a:ext cx="2423160" cy="0"/>
          </a:xfrm>
          <a:prstGeom prst="line">
            <a:avLst/>
          </a:prstGeom>
          <a:noFill/>
          <a:ln w="9525">
            <a:solidFill>
              <a:srgbClr val="C7CDD2"/>
            </a:solidFill>
            <a:prstDash val="dash"/>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Error Analysis / Análisis de Errores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12</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554480" cy="274320"/>
          </a:xfrm>
          <a:prstGeom prst="rect">
            <a:avLst>
              <a:gd name="adj" fmla="val 50000"/>
            </a:avLst>
          </a:prstGeom>
          <a:solidFill>
            <a:srgbClr val="C0392B"/>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FIND THE ERROR</a:t>
            </a:r>
            <a:endParaRPr lang="en-US" sz="900" dirty="0"/>
          </a:p>
        </p:txBody>
      </p:sp>
      <p:sp>
        <p:nvSpPr>
          <p:cNvPr id="19" name="Text 17"/>
          <p:cNvSpPr/>
          <p:nvPr/>
        </p:nvSpPr>
        <p:spPr>
          <a:xfrm>
            <a:off x="2286000" y="841248"/>
            <a:ext cx="338328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Find the Box Plot Error</a:t>
            </a:r>
            <a:endParaRPr lang="en-US" sz="1100" dirty="0"/>
          </a:p>
        </p:txBody>
      </p:sp>
      <p:sp>
        <p:nvSpPr>
          <p:cNvPr id="20" name="Text 18"/>
          <p:cNvSpPr/>
          <p:nvPr/>
        </p:nvSpPr>
        <p:spPr>
          <a:xfrm>
            <a:off x="594360" y="1188720"/>
            <a:ext cx="5120640" cy="365760"/>
          </a:xfrm>
          <a:prstGeom prst="rect">
            <a:avLst/>
          </a:prstGeom>
          <a:noFill/>
          <a:ln/>
        </p:spPr>
        <p:txBody>
          <a:bodyPr wrap="square" rtlCol="0" anchor="ctr"/>
          <a:lstStyle/>
          <a:p>
            <a:pPr indent="0" marL="0">
              <a:buNone/>
            </a:pPr>
            <a:r>
              <a:rPr lang="en-US" sz="950" dirty="0">
                <a:solidFill>
                  <a:srgbClr val="24323F"/>
                </a:solidFill>
                <a:latin typeface="Hanken Grotesk" pitchFamily="34" charset="0"/>
                <a:ea typeface="Hanken Grotesk" pitchFamily="34" charset="-122"/>
                <a:cs typeface="Hanken Grotesk" pitchFamily="34" charset="-120"/>
              </a:rPr>
              <a:t>A classmate turned in the work below. One step has a mistake — find it, name it, fix it.</a:t>
            </a:r>
            <a:endParaRPr lang="en-US" sz="950" dirty="0"/>
          </a:p>
        </p:txBody>
      </p:sp>
      <p:sp>
        <p:nvSpPr>
          <p:cNvPr id="21" name="Shape 19"/>
          <p:cNvSpPr/>
          <p:nvPr/>
        </p:nvSpPr>
        <p:spPr>
          <a:xfrm>
            <a:off x="594360" y="1627632"/>
            <a:ext cx="5166360" cy="1901952"/>
          </a:xfrm>
          <a:prstGeom prst="roundRect">
            <a:avLst>
              <a:gd name="adj" fmla="val 2404"/>
            </a:avLst>
          </a:prstGeom>
          <a:solidFill>
            <a:srgbClr val="F4F1E8"/>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2" name="Text 20"/>
          <p:cNvSpPr/>
          <p:nvPr/>
        </p:nvSpPr>
        <p:spPr>
          <a:xfrm>
            <a:off x="713232" y="1691640"/>
            <a:ext cx="4937760" cy="219456"/>
          </a:xfrm>
          <a:prstGeom prst="rect">
            <a:avLst/>
          </a:prstGeom>
          <a:noFill/>
          <a:ln/>
        </p:spPr>
        <p:txBody>
          <a:bodyPr wrap="square" rtlCol="0" anchor="ctr"/>
          <a:lstStyle/>
          <a:p>
            <a:pPr indent="0" marL="0">
              <a:buNone/>
            </a:pPr>
            <a:r>
              <a:rPr lang="en-US" sz="800" i="1" dirty="0">
                <a:solidFill>
                  <a:srgbClr val="8A96A3"/>
                </a:solidFill>
                <a:latin typeface="Hanken Grotesk" pitchFamily="34" charset="0"/>
                <a:ea typeface="Hanken Grotesk" pitchFamily="34" charset="-122"/>
                <a:cs typeface="Hanken Grotesk" pitchFamily="34" charset="-120"/>
              </a:rPr>
              <a:t>Student's work (contains an error):</a:t>
            </a:r>
            <a:endParaRPr lang="en-US" sz="800" dirty="0"/>
          </a:p>
        </p:txBody>
      </p:sp>
      <p:sp>
        <p:nvSpPr>
          <p:cNvPr id="23" name="Text 21"/>
          <p:cNvSpPr/>
          <p:nvPr/>
        </p:nvSpPr>
        <p:spPr>
          <a:xfrm>
            <a:off x="777240" y="1938528"/>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1. </a:t>
            </a:r>
            <a:pPr indent="0" marL="0">
              <a:buNone/>
            </a:pPr>
            <a:r>
              <a:rPr lang="en-US" sz="950" b="1" dirty="0">
                <a:solidFill>
                  <a:srgbClr val="17324D"/>
                </a:solidFill>
                <a:latin typeface="Hanken Grotesk" pitchFamily="34" charset="0"/>
                <a:ea typeface="Hanken Grotesk" pitchFamily="34" charset="-122"/>
                <a:cs typeface="Hanken Grotesk" pitchFamily="34" charset="-120"/>
              </a:rPr>
              <a:t>Data:  </a:t>
            </a:r>
            <a:pPr indent="0" marL="0">
              <a:buNone/>
            </a:pPr>
            <a:r>
              <a:rPr lang="en-US" sz="950" b="1" dirty="0">
                <a:solidFill>
                  <a:srgbClr val="24323F"/>
                </a:solidFill>
                <a:latin typeface="Courier New" pitchFamily="34" charset="0"/>
                <a:ea typeface="Courier New" pitchFamily="34" charset="-122"/>
                <a:cs typeface="Courier New" pitchFamily="34" charset="-120"/>
              </a:rPr>
              <a:t>3, 7, 9, 12, 15, 18, 21</a:t>
            </a:r>
            <a:endParaRPr lang="en-US" sz="950" dirty="0"/>
          </a:p>
        </p:txBody>
      </p:sp>
      <p:sp>
        <p:nvSpPr>
          <p:cNvPr id="24" name="Text 22"/>
          <p:cNvSpPr/>
          <p:nvPr/>
        </p:nvSpPr>
        <p:spPr>
          <a:xfrm>
            <a:off x="777240" y="2322576"/>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2. </a:t>
            </a:r>
            <a:pPr indent="0" marL="0">
              <a:buNone/>
            </a:pPr>
            <a:r>
              <a:rPr lang="en-US" sz="950" b="1" dirty="0">
                <a:solidFill>
                  <a:srgbClr val="17324D"/>
                </a:solidFill>
                <a:latin typeface="Hanken Grotesk" pitchFamily="34" charset="0"/>
                <a:ea typeface="Hanken Grotesk" pitchFamily="34" charset="-122"/>
                <a:cs typeface="Hanken Grotesk" pitchFamily="34" charset="-120"/>
              </a:rPr>
              <a:t>Min and Max:  </a:t>
            </a:r>
            <a:pPr indent="0" marL="0">
              <a:buNone/>
            </a:pPr>
            <a:r>
              <a:rPr lang="en-US" sz="950" b="1" dirty="0">
                <a:solidFill>
                  <a:srgbClr val="24323F"/>
                </a:solidFill>
                <a:latin typeface="Courier New" pitchFamily="34" charset="0"/>
                <a:ea typeface="Courier New" pitchFamily="34" charset="-122"/>
                <a:cs typeface="Courier New" pitchFamily="34" charset="-120"/>
              </a:rPr>
              <a:t>Min = 3, Max = 21</a:t>
            </a:r>
            <a:endParaRPr lang="en-US" sz="950" dirty="0"/>
          </a:p>
        </p:txBody>
      </p:sp>
      <p:sp>
        <p:nvSpPr>
          <p:cNvPr id="25" name="Text 23"/>
          <p:cNvSpPr/>
          <p:nvPr/>
        </p:nvSpPr>
        <p:spPr>
          <a:xfrm>
            <a:off x="777240" y="2706624"/>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3. </a:t>
            </a:r>
            <a:pPr indent="0" marL="0">
              <a:buNone/>
            </a:pPr>
            <a:r>
              <a:rPr lang="en-US" sz="950" b="1" dirty="0">
                <a:solidFill>
                  <a:srgbClr val="17324D"/>
                </a:solidFill>
                <a:latin typeface="Hanken Grotesk" pitchFamily="34" charset="0"/>
                <a:ea typeface="Hanken Grotesk" pitchFamily="34" charset="-122"/>
                <a:cs typeface="Hanken Grotesk" pitchFamily="34" charset="-120"/>
              </a:rPr>
              <a:t>Median:  </a:t>
            </a:r>
            <a:pPr indent="0" marL="0">
              <a:buNone/>
            </a:pPr>
            <a:r>
              <a:rPr lang="en-US" sz="950" b="1" dirty="0">
                <a:solidFill>
                  <a:srgbClr val="24323F"/>
                </a:solidFill>
                <a:latin typeface="Courier New" pitchFamily="34" charset="0"/>
                <a:ea typeface="Courier New" pitchFamily="34" charset="-122"/>
                <a:cs typeface="Courier New" pitchFamily="34" charset="-120"/>
              </a:rPr>
              <a:t>Middle value = 12 ✓</a:t>
            </a:r>
            <a:endParaRPr lang="en-US" sz="950" dirty="0"/>
          </a:p>
        </p:txBody>
      </p:sp>
      <p:sp>
        <p:nvSpPr>
          <p:cNvPr id="26" name="Text 24"/>
          <p:cNvSpPr/>
          <p:nvPr/>
        </p:nvSpPr>
        <p:spPr>
          <a:xfrm>
            <a:off x="777240" y="3090672"/>
            <a:ext cx="4892040" cy="347472"/>
          </a:xfrm>
          <a:prstGeom prst="rect">
            <a:avLst/>
          </a:prstGeom>
          <a:noFill/>
          <a:ln/>
        </p:spPr>
        <p:txBody>
          <a:bodyPr wrap="square" rtlCol="0" anchor="ct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4. </a:t>
            </a:r>
            <a:pPr indent="0" marL="0">
              <a:buNone/>
            </a:pPr>
            <a:r>
              <a:rPr lang="en-US" sz="950" b="1" dirty="0">
                <a:solidFill>
                  <a:srgbClr val="17324D"/>
                </a:solidFill>
                <a:latin typeface="Hanken Grotesk" pitchFamily="34" charset="0"/>
                <a:ea typeface="Hanken Grotesk" pitchFamily="34" charset="-122"/>
                <a:cs typeface="Hanken Grotesk" pitchFamily="34" charset="-120"/>
              </a:rPr>
              <a:t>Q1 and Q3:  </a:t>
            </a:r>
            <a:pPr indent="0" marL="0">
              <a:buNone/>
            </a:pPr>
            <a:r>
              <a:rPr lang="en-US" sz="950" b="1" dirty="0">
                <a:solidFill>
                  <a:srgbClr val="24323F"/>
                </a:solidFill>
                <a:latin typeface="Courier New" pitchFamily="34" charset="0"/>
                <a:ea typeface="Courier New" pitchFamily="34" charset="-122"/>
                <a:cs typeface="Courier New" pitchFamily="34" charset="-120"/>
              </a:rPr>
              <a:t>Q1 = 9, Q3 = 18</a:t>
            </a:r>
            <a:endParaRPr lang="en-US" sz="950" dirty="0"/>
          </a:p>
        </p:txBody>
      </p:sp>
      <p:sp>
        <p:nvSpPr>
          <p:cNvPr id="27" name="Text 25"/>
          <p:cNvSpPr/>
          <p:nvPr/>
        </p:nvSpPr>
        <p:spPr>
          <a:xfrm>
            <a:off x="594360" y="3666744"/>
            <a:ext cx="5120640" cy="22860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Which step has the error? Circle it above.</a:t>
            </a:r>
            <a:endParaRPr lang="en-US" sz="900" dirty="0"/>
          </a:p>
        </p:txBody>
      </p:sp>
      <p:sp>
        <p:nvSpPr>
          <p:cNvPr id="28" name="Shape 26"/>
          <p:cNvSpPr/>
          <p:nvPr/>
        </p:nvSpPr>
        <p:spPr>
          <a:xfrm>
            <a:off x="6035040" y="685800"/>
            <a:ext cx="2788920" cy="4023360"/>
          </a:xfrm>
          <a:prstGeom prst="roundRect">
            <a:avLst>
              <a:gd name="adj" fmla="val 2623"/>
            </a:avLst>
          </a:prstGeom>
          <a:solidFill>
            <a:srgbClr val="FCE6DE"/>
          </a:solidFill>
          <a:ln w="12700">
            <a:solidFill>
              <a:srgbClr val="E2A39B"/>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6035040" y="685800"/>
            <a:ext cx="2788920" cy="274320"/>
          </a:xfrm>
          <a:prstGeom prst="rect">
            <a:avLst/>
          </a:prstGeom>
          <a:solidFill>
            <a:srgbClr val="C0392B"/>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Explain &amp; Fix</a:t>
            </a:r>
            <a:endParaRPr lang="en-US" sz="1000" dirty="0"/>
          </a:p>
        </p:txBody>
      </p:sp>
      <p:sp>
        <p:nvSpPr>
          <p:cNvPr id="30" name="Text 28"/>
          <p:cNvSpPr/>
          <p:nvPr/>
        </p:nvSpPr>
        <p:spPr>
          <a:xfrm>
            <a:off x="6217920" y="1097280"/>
            <a:ext cx="2468880" cy="50292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The mistake was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 because </a:t>
            </a:r>
            <a:pPr indent="0" marL="0">
              <a:buNone/>
            </a:pPr>
            <a:r>
              <a:rPr lang="en-US" sz="1000" b="1" dirty="0">
                <a:solidFill>
                  <a:srgbClr val="17324D"/>
                </a:solidFill>
                <a:latin typeface="Hanken Grotesk" pitchFamily="34" charset="0"/>
                <a:ea typeface="Hanken Grotesk" pitchFamily="34" charset="-122"/>
                <a:cs typeface="Hanken Grotesk" pitchFamily="34" charset="-120"/>
              </a:rPr>
              <a:t>___</a:t>
            </a:r>
            <a:pPr indent="0" marL="0">
              <a:buNone/>
            </a:pPr>
            <a:r>
              <a:rPr lang="en-US" sz="1000" dirty="0">
                <a:solidFill>
                  <a:srgbClr val="17324D"/>
                </a:solidFill>
                <a:latin typeface="Hanken Grotesk" pitchFamily="34" charset="0"/>
                <a:ea typeface="Hanken Grotesk" pitchFamily="34" charset="-122"/>
                <a:cs typeface="Hanken Grotesk" pitchFamily="34" charset="-120"/>
              </a:rPr>
              <a:t>.</a:t>
            </a:r>
            <a:endParaRPr lang="en-US" sz="1000" dirty="0"/>
          </a:p>
        </p:txBody>
      </p:sp>
      <p:sp>
        <p:nvSpPr>
          <p:cNvPr id="31" name="Shape 29"/>
          <p:cNvSpPr/>
          <p:nvPr/>
        </p:nvSpPr>
        <p:spPr>
          <a:xfrm>
            <a:off x="6217920" y="1783080"/>
            <a:ext cx="2423160" cy="0"/>
          </a:xfrm>
          <a:prstGeom prst="line">
            <a:avLst/>
          </a:prstGeom>
          <a:noFill/>
          <a:ln w="9525">
            <a:solidFill>
              <a:srgbClr val="C7CDD2"/>
            </a:solidFill>
            <a:prstDash val="dash"/>
          </a:ln>
        </p:spPr>
      </p:sp>
      <p:sp>
        <p:nvSpPr>
          <p:cNvPr id="32" name="Shape 30"/>
          <p:cNvSpPr/>
          <p:nvPr/>
        </p:nvSpPr>
        <p:spPr>
          <a:xfrm>
            <a:off x="6217920" y="2075688"/>
            <a:ext cx="2423160" cy="0"/>
          </a:xfrm>
          <a:prstGeom prst="line">
            <a:avLst/>
          </a:prstGeom>
          <a:noFill/>
          <a:ln w="9525">
            <a:solidFill>
              <a:srgbClr val="C7CDD2"/>
            </a:solidFill>
            <a:prstDash val="dash"/>
          </a:ln>
        </p:spPr>
      </p:sp>
      <p:sp>
        <p:nvSpPr>
          <p:cNvPr id="33" name="Shape 31"/>
          <p:cNvSpPr/>
          <p:nvPr/>
        </p:nvSpPr>
        <p:spPr>
          <a:xfrm>
            <a:off x="6217920" y="2368296"/>
            <a:ext cx="2423160" cy="0"/>
          </a:xfrm>
          <a:prstGeom prst="line">
            <a:avLst/>
          </a:prstGeom>
          <a:noFill/>
          <a:ln w="9525">
            <a:solidFill>
              <a:srgbClr val="C7CDD2"/>
            </a:solidFill>
            <a:prstDash val="dash"/>
          </a:ln>
        </p:spPr>
      </p:sp>
      <p:sp>
        <p:nvSpPr>
          <p:cNvPr id="34" name="Text 32"/>
          <p:cNvSpPr/>
          <p:nvPr/>
        </p:nvSpPr>
        <p:spPr>
          <a:xfrm>
            <a:off x="6217920" y="2788920"/>
            <a:ext cx="2468880" cy="274320"/>
          </a:xfrm>
          <a:prstGeom prst="rect">
            <a:avLst/>
          </a:prstGeom>
          <a:noFill/>
          <a:ln/>
        </p:spPr>
        <p:txBody>
          <a:bodyPr wrap="square" rtlCol="0" anchor="ctr"/>
          <a:lstStyle/>
          <a:p>
            <a:pPr indent="0" marL="0">
              <a:buNone/>
            </a:pPr>
            <a:r>
              <a:rPr lang="en-US" sz="900" b="1" dirty="0">
                <a:solidFill>
                  <a:srgbClr val="17324D"/>
                </a:solidFill>
                <a:latin typeface="Hanken Grotesk" pitchFamily="34" charset="0"/>
                <a:ea typeface="Hanken Grotesk" pitchFamily="34" charset="-122"/>
                <a:cs typeface="Hanken Grotesk" pitchFamily="34" charset="-120"/>
              </a:rPr>
              <a:t>Fix it — rewrite the step correctly:</a:t>
            </a:r>
            <a:endParaRPr lang="en-US" sz="900" dirty="0"/>
          </a:p>
        </p:txBody>
      </p:sp>
      <p:sp>
        <p:nvSpPr>
          <p:cNvPr id="35" name="Shape 33"/>
          <p:cNvSpPr/>
          <p:nvPr/>
        </p:nvSpPr>
        <p:spPr>
          <a:xfrm>
            <a:off x="6217920" y="3246120"/>
            <a:ext cx="2423160" cy="0"/>
          </a:xfrm>
          <a:prstGeom prst="line">
            <a:avLst/>
          </a:prstGeom>
          <a:noFill/>
          <a:ln w="9525">
            <a:solidFill>
              <a:srgbClr val="C7CDD2"/>
            </a:solidFill>
            <a:prstDash val="dash"/>
          </a:ln>
        </p:spPr>
      </p:sp>
      <p:sp>
        <p:nvSpPr>
          <p:cNvPr id="36" name="Shape 34"/>
          <p:cNvSpPr/>
          <p:nvPr/>
        </p:nvSpPr>
        <p:spPr>
          <a:xfrm>
            <a:off x="6217920" y="3538728"/>
            <a:ext cx="2423160" cy="0"/>
          </a:xfrm>
          <a:prstGeom prst="line">
            <a:avLst/>
          </a:prstGeom>
          <a:noFill/>
          <a:ln w="9525">
            <a:solidFill>
              <a:srgbClr val="C7CDD2"/>
            </a:solidFill>
            <a:prstDash val="dash"/>
          </a:ln>
        </p:spPr>
      </p:sp>
      <p:sp>
        <p:nvSpPr>
          <p:cNvPr id="37" name="Shape 35"/>
          <p:cNvSpPr/>
          <p:nvPr/>
        </p:nvSpPr>
        <p:spPr>
          <a:xfrm>
            <a:off x="6217920" y="3831336"/>
            <a:ext cx="2423160" cy="0"/>
          </a:xfrm>
          <a:prstGeom prst="line">
            <a:avLst/>
          </a:prstGeom>
          <a:noFill/>
          <a:ln w="9525">
            <a:solidFill>
              <a:srgbClr val="C7CDD2"/>
            </a:solidFill>
            <a:prstDash val="dash"/>
          </a:ln>
        </p:spPr>
      </p:sp>
      <p:sp>
        <p:nvSpPr>
          <p:cNvPr id="38" name="Shape 36"/>
          <p:cNvSpPr/>
          <p:nvPr/>
        </p:nvSpPr>
        <p:spPr>
          <a:xfrm>
            <a:off x="6217920" y="4123944"/>
            <a:ext cx="2423160" cy="0"/>
          </a:xfrm>
          <a:prstGeom prst="line">
            <a:avLst/>
          </a:prstGeom>
          <a:noFill/>
          <a:ln w="9525">
            <a:solidFill>
              <a:srgbClr val="C7CDD2"/>
            </a:solidFill>
            <a:prstDash val="dash"/>
          </a:ln>
        </p:spPr>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Two-Column Notes / Notas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13</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92608"/>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Steps / Pasos</a:t>
            </a:r>
            <a:endParaRPr lang="en-US" sz="1000" dirty="0"/>
          </a:p>
        </p:txBody>
      </p:sp>
      <p:sp>
        <p:nvSpPr>
          <p:cNvPr id="19" name="Shape 17"/>
          <p:cNvSpPr/>
          <p:nvPr/>
        </p:nvSpPr>
        <p:spPr>
          <a:xfrm>
            <a:off x="594360" y="1243584"/>
            <a:ext cx="274320" cy="274320"/>
          </a:xfrm>
          <a:prstGeom prst="ellipse">
            <a:avLst/>
          </a:prstGeom>
          <a:solidFill>
            <a:srgbClr val="2E7D9A"/>
          </a:solidFill>
          <a:ln/>
        </p:spPr>
      </p:sp>
      <p:sp>
        <p:nvSpPr>
          <p:cNvPr id="20" name="Text 18"/>
          <p:cNvSpPr/>
          <p:nvPr/>
        </p:nvSpPr>
        <p:spPr>
          <a:xfrm>
            <a:off x="594360" y="1243584"/>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1</a:t>
            </a:r>
            <a:endParaRPr lang="en-US" sz="1100" dirty="0"/>
          </a:p>
        </p:txBody>
      </p:sp>
      <p:sp>
        <p:nvSpPr>
          <p:cNvPr id="21" name="Text 19"/>
          <p:cNvSpPr/>
          <p:nvPr/>
        </p:nvSpPr>
        <p:spPr>
          <a:xfrm>
            <a:off x="978408" y="1188720"/>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My data, in order: 4, 6, 8, 10, 12, 14, 15, 18, 22, 24, 28. There are 11 numbers.</a:t>
            </a:r>
            <a:endParaRPr lang="en-US" sz="1050" dirty="0"/>
          </a:p>
        </p:txBody>
      </p:sp>
      <p:sp>
        <p:nvSpPr>
          <p:cNvPr id="22" name="Shape 20"/>
          <p:cNvSpPr/>
          <p:nvPr/>
        </p:nvSpPr>
        <p:spPr>
          <a:xfrm>
            <a:off x="594360" y="1719072"/>
            <a:ext cx="274320" cy="274320"/>
          </a:xfrm>
          <a:prstGeom prst="ellipse">
            <a:avLst/>
          </a:prstGeom>
          <a:solidFill>
            <a:srgbClr val="2E7D9A"/>
          </a:solidFill>
          <a:ln/>
        </p:spPr>
      </p:sp>
      <p:sp>
        <p:nvSpPr>
          <p:cNvPr id="23" name="Text 21"/>
          <p:cNvSpPr/>
          <p:nvPr/>
        </p:nvSpPr>
        <p:spPr>
          <a:xfrm>
            <a:off x="594360" y="1719072"/>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2</a:t>
            </a:r>
            <a:endParaRPr lang="en-US" sz="1100" dirty="0"/>
          </a:p>
        </p:txBody>
      </p:sp>
      <p:sp>
        <p:nvSpPr>
          <p:cNvPr id="24" name="Text 22"/>
          <p:cNvSpPr/>
          <p:nvPr/>
        </p:nvSpPr>
        <p:spPr>
          <a:xfrm>
            <a:off x="978408" y="1664208"/>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The middle number is the 6th one, 14, so the median = 14.</a:t>
            </a:r>
            <a:endParaRPr lang="en-US" sz="1050" dirty="0"/>
          </a:p>
        </p:txBody>
      </p:sp>
      <p:sp>
        <p:nvSpPr>
          <p:cNvPr id="25" name="Shape 23"/>
          <p:cNvSpPr/>
          <p:nvPr/>
        </p:nvSpPr>
        <p:spPr>
          <a:xfrm>
            <a:off x="594360" y="2194560"/>
            <a:ext cx="274320" cy="274320"/>
          </a:xfrm>
          <a:prstGeom prst="ellipse">
            <a:avLst/>
          </a:prstGeom>
          <a:solidFill>
            <a:srgbClr val="2E7D9A"/>
          </a:solidFill>
          <a:ln/>
        </p:spPr>
      </p:sp>
      <p:sp>
        <p:nvSpPr>
          <p:cNvPr id="26" name="Text 24"/>
          <p:cNvSpPr/>
          <p:nvPr/>
        </p:nvSpPr>
        <p:spPr>
          <a:xfrm>
            <a:off x="594360" y="2194560"/>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3</a:t>
            </a:r>
            <a:endParaRPr lang="en-US" sz="1100" dirty="0"/>
          </a:p>
        </p:txBody>
      </p:sp>
      <p:sp>
        <p:nvSpPr>
          <p:cNvPr id="27" name="Text 25"/>
          <p:cNvSpPr/>
          <p:nvPr/>
        </p:nvSpPr>
        <p:spPr>
          <a:xfrm>
            <a:off x="978408" y="2139696"/>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The lower half is 4, 6, 8, 10, 12. Its middle is 8, so Q1 = 8.</a:t>
            </a:r>
            <a:endParaRPr lang="en-US" sz="1050" dirty="0"/>
          </a:p>
        </p:txBody>
      </p:sp>
      <p:sp>
        <p:nvSpPr>
          <p:cNvPr id="28" name="Shape 26"/>
          <p:cNvSpPr/>
          <p:nvPr/>
        </p:nvSpPr>
        <p:spPr>
          <a:xfrm>
            <a:off x="594360" y="2670048"/>
            <a:ext cx="274320" cy="274320"/>
          </a:xfrm>
          <a:prstGeom prst="ellipse">
            <a:avLst/>
          </a:prstGeom>
          <a:solidFill>
            <a:srgbClr val="2E7D9A"/>
          </a:solidFill>
          <a:ln/>
        </p:spPr>
      </p:sp>
      <p:sp>
        <p:nvSpPr>
          <p:cNvPr id="29" name="Text 27"/>
          <p:cNvSpPr/>
          <p:nvPr/>
        </p:nvSpPr>
        <p:spPr>
          <a:xfrm>
            <a:off x="594360" y="2670048"/>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4</a:t>
            </a:r>
            <a:endParaRPr lang="en-US" sz="1100" dirty="0"/>
          </a:p>
        </p:txBody>
      </p:sp>
      <p:sp>
        <p:nvSpPr>
          <p:cNvPr id="30" name="Text 28"/>
          <p:cNvSpPr/>
          <p:nvPr/>
        </p:nvSpPr>
        <p:spPr>
          <a:xfrm>
            <a:off x="978408" y="2615184"/>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The upper half is 15, 18, 22, 24, 28. Its middle is 22, so Q3 = 22.</a:t>
            </a:r>
            <a:endParaRPr lang="en-US" sz="1050" dirty="0"/>
          </a:p>
        </p:txBody>
      </p:sp>
      <p:sp>
        <p:nvSpPr>
          <p:cNvPr id="31" name="Shape 29"/>
          <p:cNvSpPr/>
          <p:nvPr/>
        </p:nvSpPr>
        <p:spPr>
          <a:xfrm>
            <a:off x="594360" y="3145536"/>
            <a:ext cx="274320" cy="274320"/>
          </a:xfrm>
          <a:prstGeom prst="ellipse">
            <a:avLst/>
          </a:prstGeom>
          <a:solidFill>
            <a:srgbClr val="2E7D9A"/>
          </a:solidFill>
          <a:ln/>
        </p:spPr>
      </p:sp>
      <p:sp>
        <p:nvSpPr>
          <p:cNvPr id="32" name="Text 30"/>
          <p:cNvSpPr/>
          <p:nvPr/>
        </p:nvSpPr>
        <p:spPr>
          <a:xfrm>
            <a:off x="594360" y="3145536"/>
            <a:ext cx="274320" cy="274320"/>
          </a:xfrm>
          <a:prstGeom prst="rect">
            <a:avLst/>
          </a:prstGeom>
          <a:noFill/>
          <a:ln/>
        </p:spPr>
        <p:txBody>
          <a:bodyPr wrap="square" rtlCol="0" anchor="ctr"/>
          <a:lstStyle/>
          <a:p>
            <a:pPr algn="ctr" indent="0" marL="0">
              <a:buNone/>
            </a:pPr>
            <a:r>
              <a:rPr lang="en-US" sz="1100" b="1" dirty="0">
                <a:solidFill>
                  <a:srgbClr val="FFFFFF"/>
                </a:solidFill>
                <a:latin typeface="Outfit" pitchFamily="34" charset="0"/>
                <a:ea typeface="Outfit" pitchFamily="34" charset="-122"/>
                <a:cs typeface="Outfit" pitchFamily="34" charset="-120"/>
              </a:rPr>
              <a:t>5</a:t>
            </a:r>
            <a:endParaRPr lang="en-US" sz="1100" dirty="0"/>
          </a:p>
        </p:txBody>
      </p:sp>
      <p:sp>
        <p:nvSpPr>
          <p:cNvPr id="33" name="Text 31"/>
          <p:cNvSpPr/>
          <p:nvPr/>
        </p:nvSpPr>
        <p:spPr>
          <a:xfrm>
            <a:off x="978408" y="3090672"/>
            <a:ext cx="3456432" cy="420624"/>
          </a:xfrm>
          <a:prstGeom prst="rect">
            <a:avLst/>
          </a:prstGeom>
          <a:noFill/>
          <a:ln/>
        </p:spPr>
        <p:txBody>
          <a:bodyPr wrap="square" rtlCol="0" anchor="ctr"/>
          <a:lstStyle/>
          <a:p>
            <a:pPr indent="0" marL="0">
              <a:buNone/>
            </a:pPr>
            <a:r>
              <a:rPr lang="en-US" sz="1050" dirty="0">
                <a:solidFill>
                  <a:srgbClr val="24323F"/>
                </a:solidFill>
                <a:latin typeface="Hanken Grotesk" pitchFamily="34" charset="0"/>
                <a:ea typeface="Hanken Grotesk" pitchFamily="34" charset="-122"/>
                <a:cs typeface="Hanken Grotesk" pitchFamily="34" charset="-120"/>
              </a:rPr>
              <a:t>The lowest is 4 and the highest is 28. I draw a box from 8 to 22, a line at 14, and whiskers out to 4 and 28.</a:t>
            </a:r>
            <a:endParaRPr lang="en-US" sz="1050" dirty="0"/>
          </a:p>
        </p:txBody>
      </p:sp>
      <p:sp>
        <p:nvSpPr>
          <p:cNvPr id="34" name="Shape 32"/>
          <p:cNvSpPr/>
          <p:nvPr/>
        </p:nvSpPr>
        <p:spPr>
          <a:xfrm>
            <a:off x="4709160" y="685800"/>
            <a:ext cx="411480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35" name="Text 33"/>
          <p:cNvSpPr/>
          <p:nvPr/>
        </p:nvSpPr>
        <p:spPr>
          <a:xfrm>
            <a:off x="4709160" y="685800"/>
            <a:ext cx="4114800" cy="292608"/>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My Example / Mi Ejemplo</a:t>
            </a:r>
            <a:endParaRPr lang="en-US" sz="1000" dirty="0"/>
          </a:p>
        </p:txBody>
      </p:sp>
      <p:sp>
        <p:nvSpPr>
          <p:cNvPr id="36" name="Text 34"/>
          <p:cNvSpPr/>
          <p:nvPr/>
        </p:nvSpPr>
        <p:spPr>
          <a:xfrm>
            <a:off x="4892040" y="1143000"/>
            <a:ext cx="3749040" cy="36576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Work one problem here, matching each step on the left:</a:t>
            </a:r>
            <a:endParaRPr lang="en-US" sz="950" dirty="0"/>
          </a:p>
        </p:txBody>
      </p:sp>
      <p:sp>
        <p:nvSpPr>
          <p:cNvPr id="37" name="Shape 35"/>
          <p:cNvSpPr/>
          <p:nvPr/>
        </p:nvSpPr>
        <p:spPr>
          <a:xfrm>
            <a:off x="4892040" y="1783080"/>
            <a:ext cx="3749040" cy="0"/>
          </a:xfrm>
          <a:prstGeom prst="line">
            <a:avLst/>
          </a:prstGeom>
          <a:noFill/>
          <a:ln w="9525">
            <a:solidFill>
              <a:srgbClr val="C7CDD2"/>
            </a:solidFill>
            <a:prstDash val="dash"/>
          </a:ln>
        </p:spPr>
      </p:sp>
      <p:sp>
        <p:nvSpPr>
          <p:cNvPr id="38" name="Shape 36"/>
          <p:cNvSpPr/>
          <p:nvPr/>
        </p:nvSpPr>
        <p:spPr>
          <a:xfrm>
            <a:off x="4892040" y="2112264"/>
            <a:ext cx="3749040" cy="0"/>
          </a:xfrm>
          <a:prstGeom prst="line">
            <a:avLst/>
          </a:prstGeom>
          <a:noFill/>
          <a:ln w="9525">
            <a:solidFill>
              <a:srgbClr val="C7CDD2"/>
            </a:solidFill>
            <a:prstDash val="dash"/>
          </a:ln>
        </p:spPr>
      </p:sp>
      <p:sp>
        <p:nvSpPr>
          <p:cNvPr id="39" name="Shape 37"/>
          <p:cNvSpPr/>
          <p:nvPr/>
        </p:nvSpPr>
        <p:spPr>
          <a:xfrm>
            <a:off x="4892040" y="2441448"/>
            <a:ext cx="3749040" cy="0"/>
          </a:xfrm>
          <a:prstGeom prst="line">
            <a:avLst/>
          </a:prstGeom>
          <a:noFill/>
          <a:ln w="9525">
            <a:solidFill>
              <a:srgbClr val="C7CDD2"/>
            </a:solidFill>
            <a:prstDash val="dash"/>
          </a:ln>
        </p:spPr>
      </p:sp>
      <p:sp>
        <p:nvSpPr>
          <p:cNvPr id="40" name="Shape 38"/>
          <p:cNvSpPr/>
          <p:nvPr/>
        </p:nvSpPr>
        <p:spPr>
          <a:xfrm>
            <a:off x="4892040" y="2770632"/>
            <a:ext cx="3749040" cy="0"/>
          </a:xfrm>
          <a:prstGeom prst="line">
            <a:avLst/>
          </a:prstGeom>
          <a:noFill/>
          <a:ln w="9525">
            <a:solidFill>
              <a:srgbClr val="C7CDD2"/>
            </a:solidFill>
            <a:prstDash val="dash"/>
          </a:ln>
        </p:spPr>
      </p:sp>
      <p:sp>
        <p:nvSpPr>
          <p:cNvPr id="41" name="Shape 39"/>
          <p:cNvSpPr/>
          <p:nvPr/>
        </p:nvSpPr>
        <p:spPr>
          <a:xfrm>
            <a:off x="4892040" y="3099816"/>
            <a:ext cx="3749040" cy="0"/>
          </a:xfrm>
          <a:prstGeom prst="line">
            <a:avLst/>
          </a:prstGeom>
          <a:noFill/>
          <a:ln w="9525">
            <a:solidFill>
              <a:srgbClr val="C7CDD2"/>
            </a:solidFill>
            <a:prstDash val="dash"/>
          </a:ln>
        </p:spPr>
      </p:sp>
      <p:sp>
        <p:nvSpPr>
          <p:cNvPr id="42" name="Shape 40"/>
          <p:cNvSpPr/>
          <p:nvPr/>
        </p:nvSpPr>
        <p:spPr>
          <a:xfrm>
            <a:off x="4892040" y="3429000"/>
            <a:ext cx="3749040" cy="0"/>
          </a:xfrm>
          <a:prstGeom prst="line">
            <a:avLst/>
          </a:prstGeom>
          <a:noFill/>
          <a:ln w="9525">
            <a:solidFill>
              <a:srgbClr val="C7CDD2"/>
            </a:solidFill>
            <a:prstDash val="dash"/>
          </a:ln>
        </p:spPr>
      </p:sp>
      <p:sp>
        <p:nvSpPr>
          <p:cNvPr id="43" name="Shape 41"/>
          <p:cNvSpPr/>
          <p:nvPr/>
        </p:nvSpPr>
        <p:spPr>
          <a:xfrm>
            <a:off x="4892040" y="3758184"/>
            <a:ext cx="3749040" cy="0"/>
          </a:xfrm>
          <a:prstGeom prst="line">
            <a:avLst/>
          </a:prstGeom>
          <a:noFill/>
          <a:ln w="9525">
            <a:solidFill>
              <a:srgbClr val="C7CDD2"/>
            </a:solidFill>
            <a:prstDash val="dash"/>
          </a:ln>
        </p:spPr>
      </p:sp>
      <p:sp>
        <p:nvSpPr>
          <p:cNvPr id="44" name="Shape 42"/>
          <p:cNvSpPr/>
          <p:nvPr/>
        </p:nvSpPr>
        <p:spPr>
          <a:xfrm>
            <a:off x="4892040" y="4087368"/>
            <a:ext cx="3749040" cy="0"/>
          </a:xfrm>
          <a:prstGeom prst="line">
            <a:avLst/>
          </a:prstGeom>
          <a:noFill/>
          <a:ln w="9525">
            <a:solidFill>
              <a:srgbClr val="C7CDD2"/>
            </a:solidFill>
            <a:prstDash val="dash"/>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Choice Board / Tablero de Opciones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14</a:t>
            </a:r>
            <a:endParaRPr lang="en-US" sz="800" dirty="0"/>
          </a:p>
        </p:txBody>
      </p:sp>
      <p:sp>
        <p:nvSpPr>
          <p:cNvPr id="17" name="Text 15"/>
          <p:cNvSpPr/>
          <p:nvPr/>
        </p:nvSpPr>
        <p:spPr>
          <a:xfrm>
            <a:off x="411480" y="640080"/>
            <a:ext cx="8412480" cy="274320"/>
          </a:xfrm>
          <a:prstGeom prst="rect">
            <a:avLst/>
          </a:prstGeom>
          <a:noFill/>
          <a:ln/>
        </p:spPr>
        <p:txBody>
          <a:bodyPr wrap="square" rtlCol="0" anchor="ctr"/>
          <a:lstStyle/>
          <a:p>
            <a:pPr indent="0" marL="0">
              <a:buNone/>
            </a:pPr>
            <a:r>
              <a:rPr lang="en-US" sz="1200" b="1" dirty="0">
                <a:solidFill>
                  <a:srgbClr val="17324D"/>
                </a:solidFill>
                <a:latin typeface="Outfit" pitchFamily="34" charset="0"/>
                <a:ea typeface="Outfit" pitchFamily="34" charset="-122"/>
                <a:cs typeface="Outfit" pitchFamily="34" charset="-120"/>
              </a:rPr>
              <a:t>Choose ONE to show what you know:</a:t>
            </a:r>
            <a:endParaRPr lang="en-US" sz="1200" dirty="0"/>
          </a:p>
        </p:txBody>
      </p:sp>
      <p:sp>
        <p:nvSpPr>
          <p:cNvPr id="18" name="Shape 16"/>
          <p:cNvSpPr/>
          <p:nvPr/>
        </p:nvSpPr>
        <p:spPr>
          <a:xfrm>
            <a:off x="411480" y="1051560"/>
            <a:ext cx="4114800" cy="1645920"/>
          </a:xfrm>
          <a:prstGeom prst="roundRect">
            <a:avLst>
              <a:gd name="adj" fmla="val 4444"/>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4864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0" name="Text 18"/>
          <p:cNvSpPr/>
          <p:nvPr/>
        </p:nvSpPr>
        <p:spPr>
          <a:xfrm>
            <a:off x="123444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Draw &amp; Label</a:t>
            </a:r>
            <a:endParaRPr lang="en-US" sz="1300" dirty="0"/>
          </a:p>
        </p:txBody>
      </p:sp>
      <p:sp>
        <p:nvSpPr>
          <p:cNvPr id="21" name="Text 19"/>
          <p:cNvSpPr/>
          <p:nvPr/>
        </p:nvSpPr>
        <p:spPr>
          <a:xfrm>
            <a:off x="59436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Sketch a model for today's problem. Label it using Box Plot and Median.</a:t>
            </a:r>
            <a:endParaRPr lang="en-US" sz="1000" dirty="0"/>
          </a:p>
        </p:txBody>
      </p:sp>
      <p:sp>
        <p:nvSpPr>
          <p:cNvPr id="22" name="Shape 20"/>
          <p:cNvSpPr/>
          <p:nvPr/>
        </p:nvSpPr>
        <p:spPr>
          <a:xfrm>
            <a:off x="4709160" y="1051560"/>
            <a:ext cx="4114800" cy="1645920"/>
          </a:xfrm>
          <a:prstGeom prst="roundRect">
            <a:avLst>
              <a:gd name="adj" fmla="val 4444"/>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4846320" y="116128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4" name="Text 22"/>
          <p:cNvSpPr/>
          <p:nvPr/>
        </p:nvSpPr>
        <p:spPr>
          <a:xfrm>
            <a:off x="5532120" y="118872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Explain It</a:t>
            </a:r>
            <a:endParaRPr lang="en-US" sz="1300" dirty="0"/>
          </a:p>
        </p:txBody>
      </p:sp>
      <p:sp>
        <p:nvSpPr>
          <p:cNvPr id="25" name="Text 23"/>
          <p:cNvSpPr/>
          <p:nvPr/>
        </p:nvSpPr>
        <p:spPr>
          <a:xfrm>
            <a:off x="4892040" y="170992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In 2–3 sentences, explain "The box always holds the middle 50% of the data, and the line inside the box is the median." in your own words.</a:t>
            </a:r>
            <a:endParaRPr lang="en-US" sz="1000" dirty="0"/>
          </a:p>
        </p:txBody>
      </p:sp>
      <p:sp>
        <p:nvSpPr>
          <p:cNvPr id="26" name="Shape 24"/>
          <p:cNvSpPr/>
          <p:nvPr/>
        </p:nvSpPr>
        <p:spPr>
          <a:xfrm>
            <a:off x="411480" y="2834640"/>
            <a:ext cx="4114800" cy="1645920"/>
          </a:xfrm>
          <a:prstGeom prst="roundRect">
            <a:avLst>
              <a:gd name="adj" fmla="val 4444"/>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4864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28" name="Text 26"/>
          <p:cNvSpPr/>
          <p:nvPr/>
        </p:nvSpPr>
        <p:spPr>
          <a:xfrm>
            <a:off x="123444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Solve It</a:t>
            </a:r>
            <a:endParaRPr lang="en-US" sz="1300" dirty="0"/>
          </a:p>
        </p:txBody>
      </p:sp>
      <p:sp>
        <p:nvSpPr>
          <p:cNvPr id="29" name="Text 27"/>
          <p:cNvSpPr/>
          <p:nvPr/>
        </p:nvSpPr>
        <p:spPr>
          <a:xfrm>
            <a:off x="59436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Work one practice problem and show every step clearly.</a:t>
            </a:r>
            <a:endParaRPr lang="en-US" sz="1000" dirty="0"/>
          </a:p>
        </p:txBody>
      </p:sp>
      <p:sp>
        <p:nvSpPr>
          <p:cNvPr id="30" name="Shape 28"/>
          <p:cNvSpPr/>
          <p:nvPr/>
        </p:nvSpPr>
        <p:spPr>
          <a:xfrm>
            <a:off x="4709160" y="2834640"/>
            <a:ext cx="4114800" cy="1645920"/>
          </a:xfrm>
          <a:prstGeom prst="roundRect">
            <a:avLst>
              <a:gd name="adj" fmla="val 4444"/>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1" name="Text 29"/>
          <p:cNvSpPr/>
          <p:nvPr/>
        </p:nvSpPr>
        <p:spPr>
          <a:xfrm>
            <a:off x="4846320" y="2944368"/>
            <a:ext cx="640080" cy="548640"/>
          </a:xfrm>
          <a:prstGeom prst="rect">
            <a:avLst/>
          </a:prstGeom>
          <a:noFill/>
          <a:ln/>
        </p:spPr>
        <p:txBody>
          <a:bodyPr wrap="square" rtlCol="0" anchor="ctr"/>
          <a:lstStyle/>
          <a:p>
            <a:pPr indent="0" marL="0">
              <a:buNone/>
            </a:pPr>
            <a:r>
              <a:rPr lang="en-US" sz="2600" dirty="0">
                <a:solidFill>
                  <a:srgbClr val="000000"/>
                </a:solidFill>
              </a:rPr>
              <a:t>🎯</a:t>
            </a:r>
            <a:endParaRPr lang="en-US" sz="2600" dirty="0"/>
          </a:p>
        </p:txBody>
      </p:sp>
      <p:sp>
        <p:nvSpPr>
          <p:cNvPr id="32" name="Text 30"/>
          <p:cNvSpPr/>
          <p:nvPr/>
        </p:nvSpPr>
        <p:spPr>
          <a:xfrm>
            <a:off x="5532120" y="2971800"/>
            <a:ext cx="3108960" cy="365760"/>
          </a:xfrm>
          <a:prstGeom prst="rect">
            <a:avLst/>
          </a:prstGeom>
          <a:noFill/>
          <a:ln/>
        </p:spPr>
        <p:txBody>
          <a:bodyPr wrap="square" rtlCol="0" anchor="ctr"/>
          <a:lstStyle/>
          <a:p>
            <a:pPr indent="0" marL="0">
              <a:buNone/>
            </a:pPr>
            <a:r>
              <a:rPr lang="en-US" sz="1300" b="1" dirty="0">
                <a:solidFill>
                  <a:srgbClr val="17324D"/>
                </a:solidFill>
                <a:latin typeface="Outfit" pitchFamily="34" charset="0"/>
                <a:ea typeface="Outfit" pitchFamily="34" charset="-122"/>
                <a:cs typeface="Outfit" pitchFamily="34" charset="-120"/>
              </a:rPr>
              <a:t>Create a Problem</a:t>
            </a:r>
            <a:endParaRPr lang="en-US" sz="1300" dirty="0"/>
          </a:p>
        </p:txBody>
      </p:sp>
      <p:sp>
        <p:nvSpPr>
          <p:cNvPr id="33" name="Text 31"/>
          <p:cNvSpPr/>
          <p:nvPr/>
        </p:nvSpPr>
        <p:spPr>
          <a:xfrm>
            <a:off x="4892040" y="3493008"/>
            <a:ext cx="3749040" cy="868680"/>
          </a:xfrm>
          <a:prstGeom prst="rect">
            <a:avLst/>
          </a:prstGeom>
          <a:noFill/>
          <a:ln/>
        </p:spPr>
        <p:txBody>
          <a:bodyPr wrap="square" rtlCol="0" anchor="t"/>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Write your own problem that uses Box Plot, then solve it and make an answer key.</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Independent Practice / Práctica Independiente</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15</a:t>
            </a:r>
            <a:endParaRPr lang="en-US" sz="800" dirty="0"/>
          </a:p>
        </p:txBody>
      </p:sp>
      <p:sp>
        <p:nvSpPr>
          <p:cNvPr id="17" name="Shape 15"/>
          <p:cNvSpPr/>
          <p:nvPr/>
        </p:nvSpPr>
        <p:spPr>
          <a:xfrm>
            <a:off x="411480" y="685800"/>
            <a:ext cx="54864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46304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 ON YOUR OWN</a:t>
            </a:r>
            <a:endParaRPr lang="en-US" sz="900" dirty="0"/>
          </a:p>
        </p:txBody>
      </p:sp>
      <p:sp>
        <p:nvSpPr>
          <p:cNvPr id="19" name="Text 17"/>
          <p:cNvSpPr/>
          <p:nvPr/>
        </p:nvSpPr>
        <p:spPr>
          <a:xfrm>
            <a:off x="594360" y="1234440"/>
            <a:ext cx="5166360" cy="45720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1.  </a:t>
            </a:r>
            <a:pPr indent="0" marL="0">
              <a:buNone/>
            </a:pPr>
            <a:r>
              <a:rPr lang="en-US" sz="1050" dirty="0">
                <a:solidFill>
                  <a:srgbClr val="17324D"/>
                </a:solidFill>
                <a:latin typeface="Hanken Grotesk" pitchFamily="34" charset="0"/>
                <a:ea typeface="Hanken Grotesk" pitchFamily="34" charset="-122"/>
                <a:cs typeface="Hanken Grotesk" pitchFamily="34" charset="-120"/>
              </a:rPr>
              <a:t>Two box plots show: Team A has IQR = 8, Team B has IQR = 22. What does this tell you?</a:t>
            </a:r>
            <a:endParaRPr lang="en-US" sz="1050" dirty="0"/>
          </a:p>
        </p:txBody>
      </p:sp>
      <p:sp>
        <p:nvSpPr>
          <p:cNvPr id="20" name="Shape 18"/>
          <p:cNvSpPr/>
          <p:nvPr/>
        </p:nvSpPr>
        <p:spPr>
          <a:xfrm>
            <a:off x="777240" y="1783080"/>
            <a:ext cx="4983480" cy="0"/>
          </a:xfrm>
          <a:prstGeom prst="line">
            <a:avLst/>
          </a:prstGeom>
          <a:noFill/>
          <a:ln w="9525">
            <a:solidFill>
              <a:srgbClr val="C7CDD2"/>
            </a:solidFill>
            <a:prstDash val="dash"/>
          </a:ln>
        </p:spPr>
      </p:sp>
      <p:sp>
        <p:nvSpPr>
          <p:cNvPr id="21" name="Text 19"/>
          <p:cNvSpPr/>
          <p:nvPr/>
        </p:nvSpPr>
        <p:spPr>
          <a:xfrm>
            <a:off x="594360" y="2194560"/>
            <a:ext cx="5166360" cy="45720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2.  </a:t>
            </a:r>
            <a:pPr indent="0" marL="0">
              <a:buNone/>
            </a:pPr>
            <a:r>
              <a:rPr lang="en-US" sz="1050" dirty="0">
                <a:solidFill>
                  <a:srgbClr val="17324D"/>
                </a:solidFill>
                <a:latin typeface="Hanken Grotesk" pitchFamily="34" charset="0"/>
                <a:ea typeface="Hanken Grotesk" pitchFamily="34" charset="-122"/>
                <a:cs typeface="Hanken Grotesk" pitchFamily="34" charset="-120"/>
              </a:rPr>
              <a:t>A box plot shows: Min = 10, Q1 = 15, Median = 20, Q3 = 28, Max = 35. What is the interquartile range (IQR)?</a:t>
            </a:r>
            <a:endParaRPr lang="en-US" sz="1050" dirty="0"/>
          </a:p>
        </p:txBody>
      </p:sp>
      <p:sp>
        <p:nvSpPr>
          <p:cNvPr id="22" name="Shape 20"/>
          <p:cNvSpPr/>
          <p:nvPr/>
        </p:nvSpPr>
        <p:spPr>
          <a:xfrm>
            <a:off x="777240" y="2743200"/>
            <a:ext cx="4983480" cy="0"/>
          </a:xfrm>
          <a:prstGeom prst="line">
            <a:avLst/>
          </a:prstGeom>
          <a:noFill/>
          <a:ln w="9525">
            <a:solidFill>
              <a:srgbClr val="C7CDD2"/>
            </a:solidFill>
            <a:prstDash val="dash"/>
          </a:ln>
        </p:spPr>
      </p:sp>
      <p:sp>
        <p:nvSpPr>
          <p:cNvPr id="23" name="Text 21"/>
          <p:cNvSpPr/>
          <p:nvPr/>
        </p:nvSpPr>
        <p:spPr>
          <a:xfrm>
            <a:off x="594360" y="3154680"/>
            <a:ext cx="5166360" cy="45720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3.  </a:t>
            </a:r>
            <a:pPr indent="0" marL="0">
              <a:buNone/>
            </a:pPr>
            <a:r>
              <a:rPr lang="en-US" sz="1050" dirty="0">
                <a:solidFill>
                  <a:srgbClr val="17324D"/>
                </a:solidFill>
                <a:latin typeface="Hanken Grotesk" pitchFamily="34" charset="0"/>
                <a:ea typeface="Hanken Grotesk" pitchFamily="34" charset="-122"/>
                <a:cs typeface="Hanken Grotesk" pitchFamily="34" charset="-120"/>
              </a:rPr>
              <a:t>On a box plot, what does the line inside the box represent?</a:t>
            </a:r>
            <a:endParaRPr lang="en-US" sz="1050" dirty="0"/>
          </a:p>
        </p:txBody>
      </p:sp>
      <p:sp>
        <p:nvSpPr>
          <p:cNvPr id="24" name="Shape 22"/>
          <p:cNvSpPr/>
          <p:nvPr/>
        </p:nvSpPr>
        <p:spPr>
          <a:xfrm>
            <a:off x="777240" y="3703320"/>
            <a:ext cx="4983480" cy="0"/>
          </a:xfrm>
          <a:prstGeom prst="line">
            <a:avLst/>
          </a:prstGeom>
          <a:noFill/>
          <a:ln w="9525">
            <a:solidFill>
              <a:srgbClr val="C7CDD2"/>
            </a:solidFill>
            <a:prstDash val="dash"/>
          </a:ln>
        </p:spPr>
      </p:sp>
      <p:sp>
        <p:nvSpPr>
          <p:cNvPr id="25" name="Shape 23"/>
          <p:cNvSpPr/>
          <p:nvPr/>
        </p:nvSpPr>
        <p:spPr>
          <a:xfrm>
            <a:off x="6035040" y="685800"/>
            <a:ext cx="2788920" cy="4023360"/>
          </a:xfrm>
          <a:prstGeom prst="roundRect">
            <a:avLst>
              <a:gd name="adj" fmla="val 2623"/>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6035040" y="685800"/>
            <a:ext cx="27889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Talk It Over</a:t>
            </a:r>
            <a:endParaRPr lang="en-US" sz="1000" dirty="0"/>
          </a:p>
        </p:txBody>
      </p:sp>
      <p:sp>
        <p:nvSpPr>
          <p:cNvPr id="27" name="Text 25"/>
          <p:cNvSpPr/>
          <p:nvPr/>
        </p:nvSpPr>
        <p:spPr>
          <a:xfrm>
            <a:off x="6217920" y="1097280"/>
            <a:ext cx="2468880" cy="1554480"/>
          </a:xfrm>
          <a:prstGeom prst="rect">
            <a:avLst/>
          </a:prstGeom>
          <a:noFill/>
          <a:ln/>
        </p:spPr>
        <p:txBody>
          <a:bodyPr wrap="square" rtlCol="0" anchor="t"/>
          <a:lstStyle/>
          <a:p>
            <a:pPr indent="0" marL="0">
              <a:buNone/>
            </a:pPr>
            <a:r>
              <a:rPr lang="en-US" sz="1000" dirty="0">
                <a:solidFill>
                  <a:srgbClr val="17324D"/>
                </a:solidFill>
                <a:latin typeface="Hanken Grotesk" pitchFamily="34" charset="0"/>
                <a:ea typeface="Hanken Grotesk" pitchFamily="34" charset="-122"/>
                <a:cs typeface="Hanken Grotesk" pitchFamily="34" charset="-120"/>
              </a:rPr>
              <a:t>Team A: Min=40, Q1=52, Med=60, Q3=68, Max=75. Team B: Min=35, Q1=55, Med=61, Q3=65, Max=80. A fan says Team B is better because they scored 80 once. Which team scores high more consistently?</a:t>
            </a:r>
            <a:endParaRPr lang="en-US" sz="1000" dirty="0"/>
          </a:p>
        </p:txBody>
      </p:sp>
      <p:sp>
        <p:nvSpPr>
          <p:cNvPr id="28" name="Shape 26"/>
          <p:cNvSpPr/>
          <p:nvPr/>
        </p:nvSpPr>
        <p:spPr>
          <a:xfrm>
            <a:off x="6217920" y="2834640"/>
            <a:ext cx="2423160" cy="0"/>
          </a:xfrm>
          <a:prstGeom prst="line">
            <a:avLst/>
          </a:prstGeom>
          <a:noFill/>
          <a:ln w="9525">
            <a:solidFill>
              <a:srgbClr val="C7CDD2"/>
            </a:solidFill>
            <a:prstDash val="dash"/>
          </a:ln>
        </p:spPr>
      </p:sp>
      <p:sp>
        <p:nvSpPr>
          <p:cNvPr id="29" name="Shape 27"/>
          <p:cNvSpPr/>
          <p:nvPr/>
        </p:nvSpPr>
        <p:spPr>
          <a:xfrm>
            <a:off x="6217920" y="3163824"/>
            <a:ext cx="2423160" cy="0"/>
          </a:xfrm>
          <a:prstGeom prst="line">
            <a:avLst/>
          </a:prstGeom>
          <a:noFill/>
          <a:ln w="9525">
            <a:solidFill>
              <a:srgbClr val="C7CDD2"/>
            </a:solidFill>
            <a:prstDash val="dash"/>
          </a:ln>
        </p:spPr>
      </p:sp>
      <p:sp>
        <p:nvSpPr>
          <p:cNvPr id="30" name="Shape 28"/>
          <p:cNvSpPr/>
          <p:nvPr/>
        </p:nvSpPr>
        <p:spPr>
          <a:xfrm>
            <a:off x="6217920" y="3493008"/>
            <a:ext cx="2423160" cy="0"/>
          </a:xfrm>
          <a:prstGeom prst="line">
            <a:avLst/>
          </a:prstGeom>
          <a:noFill/>
          <a:ln w="9525">
            <a:solidFill>
              <a:srgbClr val="C7CDD2"/>
            </a:solidFill>
            <a:prstDash val="dash"/>
          </a:ln>
        </p:spPr>
      </p:sp>
      <p:sp>
        <p:nvSpPr>
          <p:cNvPr id="31" name="Shape 29"/>
          <p:cNvSpPr/>
          <p:nvPr/>
        </p:nvSpPr>
        <p:spPr>
          <a:xfrm>
            <a:off x="6217920" y="3822192"/>
            <a:ext cx="2423160" cy="0"/>
          </a:xfrm>
          <a:prstGeom prst="line">
            <a:avLst/>
          </a:prstGeom>
          <a:noFill/>
          <a:ln w="9525">
            <a:solidFill>
              <a:srgbClr val="C7CDD2"/>
            </a:solidFill>
            <a:prstDash val="dash"/>
          </a:ln>
        </p:spPr>
      </p:sp>
      <p:sp>
        <p:nvSpPr>
          <p:cNvPr id="32" name="Shape 30"/>
          <p:cNvSpPr/>
          <p:nvPr/>
        </p:nvSpPr>
        <p:spPr>
          <a:xfrm>
            <a:off x="6217920" y="4151376"/>
            <a:ext cx="2423160" cy="0"/>
          </a:xfrm>
          <a:prstGeom prst="line">
            <a:avLst/>
          </a:prstGeom>
          <a:noFill/>
          <a:ln w="9525">
            <a:solidFill>
              <a:srgbClr val="C7CDD2"/>
            </a:solidFill>
            <a:prstDash val="dash"/>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Think–Write–Respond / Piensa y Escribe</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16</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000" i="1" dirty="0">
                <a:solidFill>
                  <a:srgbClr val="8A96A3"/>
                </a:solidFill>
                <a:latin typeface="Hanken Grotesk" pitchFamily="34" charset="0"/>
                <a:ea typeface="Hanken Grotesk" pitchFamily="34" charset="-122"/>
                <a:cs typeface="Hanken Grotesk" pitchFamily="34" charset="-120"/>
              </a:rPr>
              <a:t>Use evidence from today's lesson to complete each frame.</a:t>
            </a:r>
            <a:endParaRPr lang="en-US" sz="1000" dirty="0"/>
          </a:p>
        </p:txBody>
      </p:sp>
      <p:sp>
        <p:nvSpPr>
          <p:cNvPr id="18" name="Shape 16"/>
          <p:cNvSpPr/>
          <p:nvPr/>
        </p:nvSpPr>
        <p:spPr>
          <a:xfrm>
            <a:off x="411480" y="96012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05156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1 — </a:t>
            </a:r>
            <a:pPr indent="0" marL="0">
              <a:buNone/>
            </a:pPr>
            <a:r>
              <a:rPr lang="en-US" sz="1100" b="1" dirty="0">
                <a:solidFill>
                  <a:srgbClr val="2E7D9A"/>
                </a:solidFill>
                <a:latin typeface="Outfit" pitchFamily="34" charset="0"/>
                <a:ea typeface="Outfit" pitchFamily="34" charset="-122"/>
                <a:cs typeface="Outfit" pitchFamily="34" charset="-120"/>
              </a:rPr>
              <a:t>Explain the Rule</a:t>
            </a:r>
            <a:endParaRPr lang="en-US" sz="1100" dirty="0"/>
          </a:p>
        </p:txBody>
      </p:sp>
      <p:sp>
        <p:nvSpPr>
          <p:cNvPr id="20" name="Text 18"/>
          <p:cNvSpPr/>
          <p:nvPr/>
        </p:nvSpPr>
        <p:spPr>
          <a:xfrm>
            <a:off x="594360" y="134416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Today's key idea is "The box always holds the middle 50% of the data, and the line inside the box is the median." — and it works because ___.</a:t>
            </a:r>
            <a:endParaRPr lang="en-US" sz="1050" dirty="0"/>
          </a:p>
        </p:txBody>
      </p:sp>
      <p:sp>
        <p:nvSpPr>
          <p:cNvPr id="21" name="Shape 19"/>
          <p:cNvSpPr/>
          <p:nvPr/>
        </p:nvSpPr>
        <p:spPr>
          <a:xfrm>
            <a:off x="594360" y="1892808"/>
            <a:ext cx="8046720" cy="0"/>
          </a:xfrm>
          <a:prstGeom prst="line">
            <a:avLst/>
          </a:prstGeom>
          <a:noFill/>
          <a:ln w="9525">
            <a:solidFill>
              <a:srgbClr val="C7CDD2"/>
            </a:solidFill>
            <a:prstDash val="dash"/>
          </a:ln>
        </p:spPr>
      </p:sp>
      <p:sp>
        <p:nvSpPr>
          <p:cNvPr id="22" name="Shape 20"/>
          <p:cNvSpPr/>
          <p:nvPr/>
        </p:nvSpPr>
        <p:spPr>
          <a:xfrm>
            <a:off x="411480" y="224028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33172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2 — </a:t>
            </a:r>
            <a:pPr indent="0" marL="0">
              <a:buNone/>
            </a:pPr>
            <a:r>
              <a:rPr lang="en-US" sz="1100" b="1" dirty="0">
                <a:solidFill>
                  <a:srgbClr val="2E7D9A"/>
                </a:solidFill>
                <a:latin typeface="Outfit" pitchFamily="34" charset="0"/>
                <a:ea typeface="Outfit" pitchFamily="34" charset="-122"/>
                <a:cs typeface="Outfit" pitchFamily="34" charset="-120"/>
              </a:rPr>
              <a:t>Because / But / So</a:t>
            </a:r>
            <a:endParaRPr lang="en-US" sz="1100" dirty="0"/>
          </a:p>
        </p:txBody>
      </p:sp>
      <p:sp>
        <p:nvSpPr>
          <p:cNvPr id="24" name="Text 22"/>
          <p:cNvSpPr/>
          <p:nvPr/>
        </p:nvSpPr>
        <p:spPr>
          <a:xfrm>
            <a:off x="594360" y="262432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Because Box Plot means ___, but a tricky part is ___, so I have to ___.</a:t>
            </a:r>
            <a:endParaRPr lang="en-US" sz="1050" dirty="0"/>
          </a:p>
        </p:txBody>
      </p:sp>
      <p:sp>
        <p:nvSpPr>
          <p:cNvPr id="25" name="Shape 23"/>
          <p:cNvSpPr/>
          <p:nvPr/>
        </p:nvSpPr>
        <p:spPr>
          <a:xfrm>
            <a:off x="594360" y="3172968"/>
            <a:ext cx="8046720" cy="0"/>
          </a:xfrm>
          <a:prstGeom prst="line">
            <a:avLst/>
          </a:prstGeom>
          <a:noFill/>
          <a:ln w="9525">
            <a:solidFill>
              <a:srgbClr val="C7CDD2"/>
            </a:solidFill>
            <a:prstDash val="dash"/>
          </a:ln>
        </p:spPr>
      </p:sp>
      <p:sp>
        <p:nvSpPr>
          <p:cNvPr id="26" name="Shape 24"/>
          <p:cNvSpPr/>
          <p:nvPr/>
        </p:nvSpPr>
        <p:spPr>
          <a:xfrm>
            <a:off x="411480" y="3520440"/>
            <a:ext cx="8412480" cy="1143000"/>
          </a:xfrm>
          <a:prstGeom prst="roundRect">
            <a:avLst>
              <a:gd name="adj" fmla="val 640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7" name="Text 25"/>
          <p:cNvSpPr/>
          <p:nvPr/>
        </p:nvSpPr>
        <p:spPr>
          <a:xfrm>
            <a:off x="594360" y="3611880"/>
            <a:ext cx="8046720" cy="274320"/>
          </a:xfrm>
          <a:prstGeom prst="rect">
            <a:avLst/>
          </a:prstGeom>
          <a:noFill/>
          <a:ln/>
        </p:spPr>
        <p:txBody>
          <a:bodyPr wrap="square" rtlCol="0" anchor="ctr"/>
          <a:lstStyle/>
          <a:p>
            <a:pPr indent="0" marL="0">
              <a:buNone/>
            </a:pPr>
            <a:r>
              <a:rPr lang="en-US" sz="1100" dirty="0">
                <a:solidFill>
                  <a:srgbClr val="8A96A3"/>
                </a:solidFill>
                <a:latin typeface="Outfit" pitchFamily="34" charset="0"/>
                <a:ea typeface="Outfit" pitchFamily="34" charset="-122"/>
                <a:cs typeface="Outfit" pitchFamily="34" charset="-120"/>
              </a:rPr>
              <a:t>Frame 3 — </a:t>
            </a:r>
            <a:pPr indent="0" marL="0">
              <a:buNone/>
            </a:pPr>
            <a:r>
              <a:rPr lang="en-US" sz="1100" b="1" dirty="0">
                <a:solidFill>
                  <a:srgbClr val="2E7D9A"/>
                </a:solidFill>
                <a:latin typeface="Outfit" pitchFamily="34" charset="0"/>
                <a:ea typeface="Outfit" pitchFamily="34" charset="-122"/>
                <a:cs typeface="Outfit" pitchFamily="34" charset="-120"/>
              </a:rPr>
              <a:t>Catch the Mistake</a:t>
            </a:r>
            <a:endParaRPr lang="en-US" sz="1100" dirty="0"/>
          </a:p>
        </p:txBody>
      </p:sp>
      <p:sp>
        <p:nvSpPr>
          <p:cNvPr id="28" name="Text 26"/>
          <p:cNvSpPr/>
          <p:nvPr/>
        </p:nvSpPr>
        <p:spPr>
          <a:xfrm>
            <a:off x="594360" y="3904488"/>
            <a:ext cx="8046720" cy="365760"/>
          </a:xfrm>
          <a:prstGeom prst="rect">
            <a:avLst/>
          </a:prstGeom>
          <a:noFill/>
          <a:ln/>
        </p:spPr>
        <p:txBody>
          <a:bodyPr wrap="square" rtlCol="0" anchor="t"/>
          <a:lstStyle/>
          <a:p>
            <a:pPr indent="0" marL="0">
              <a:buNone/>
            </a:pPr>
            <a:r>
              <a:rPr lang="en-US" sz="1050" dirty="0">
                <a:solidFill>
                  <a:srgbClr val="17324D"/>
                </a:solidFill>
                <a:latin typeface="Hanken Grotesk" pitchFamily="34" charset="0"/>
                <a:ea typeface="Hanken Grotesk" pitchFamily="34" charset="-122"/>
                <a:cs typeface="Hanken Grotesk" pitchFamily="34" charset="-120"/>
              </a:rPr>
              <a:t>A common mistake with Box Plot is ___. It happens because ___, and the fix is ___.</a:t>
            </a:r>
            <a:endParaRPr lang="en-US" sz="1050" dirty="0"/>
          </a:p>
        </p:txBody>
      </p:sp>
      <p:sp>
        <p:nvSpPr>
          <p:cNvPr id="29" name="Shape 27"/>
          <p:cNvSpPr/>
          <p:nvPr/>
        </p:nvSpPr>
        <p:spPr>
          <a:xfrm>
            <a:off x="594360" y="4453128"/>
            <a:ext cx="8046720" cy="0"/>
          </a:xfrm>
          <a:prstGeom prst="line">
            <a:avLst/>
          </a:prstGeom>
          <a:noFill/>
          <a:ln w="9525">
            <a:solidFill>
              <a:srgbClr val="C7CDD2"/>
            </a:solidFill>
            <a:prstDash val="dash"/>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Exit Ticket / Boleto de Salida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17</a:t>
            </a:r>
            <a:endParaRPr lang="en-US" sz="800" dirty="0"/>
          </a:p>
        </p:txBody>
      </p:sp>
      <p:sp>
        <p:nvSpPr>
          <p:cNvPr id="17" name="Shape 15"/>
          <p:cNvSpPr/>
          <p:nvPr/>
        </p:nvSpPr>
        <p:spPr>
          <a:xfrm>
            <a:off x="411480" y="685800"/>
            <a:ext cx="4160520" cy="4023360"/>
          </a:xfrm>
          <a:prstGeom prst="roundRect">
            <a:avLst>
              <a:gd name="adj" fmla="val 1818"/>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411480" y="685800"/>
            <a:ext cx="416052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Reflection / Reflexión</a:t>
            </a:r>
            <a:endParaRPr lang="en-US" sz="1000" dirty="0"/>
          </a:p>
        </p:txBody>
      </p:sp>
      <p:sp>
        <p:nvSpPr>
          <p:cNvPr id="19" name="Text 17"/>
          <p:cNvSpPr/>
          <p:nvPr/>
        </p:nvSpPr>
        <p:spPr>
          <a:xfrm>
            <a:off x="594360" y="109728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Today I learned that ___ because ___.</a:t>
            </a:r>
            <a:endParaRPr lang="en-US" sz="1100" dirty="0"/>
          </a:p>
        </p:txBody>
      </p:sp>
      <p:sp>
        <p:nvSpPr>
          <p:cNvPr id="20" name="Shape 18"/>
          <p:cNvSpPr/>
          <p:nvPr/>
        </p:nvSpPr>
        <p:spPr>
          <a:xfrm>
            <a:off x="594360" y="1783080"/>
            <a:ext cx="3794760" cy="0"/>
          </a:xfrm>
          <a:prstGeom prst="line">
            <a:avLst/>
          </a:prstGeom>
          <a:noFill/>
          <a:ln w="9525">
            <a:solidFill>
              <a:srgbClr val="C7CDD2"/>
            </a:solidFill>
            <a:prstDash val="dash"/>
          </a:ln>
        </p:spPr>
      </p:sp>
      <p:sp>
        <p:nvSpPr>
          <p:cNvPr id="21" name="Shape 19"/>
          <p:cNvSpPr/>
          <p:nvPr/>
        </p:nvSpPr>
        <p:spPr>
          <a:xfrm>
            <a:off x="594360" y="2093976"/>
            <a:ext cx="3794760" cy="0"/>
          </a:xfrm>
          <a:prstGeom prst="line">
            <a:avLst/>
          </a:prstGeom>
          <a:noFill/>
          <a:ln w="9525">
            <a:solidFill>
              <a:srgbClr val="C7CDD2"/>
            </a:solidFill>
            <a:prstDash val="dash"/>
          </a:ln>
        </p:spPr>
      </p:sp>
      <p:sp>
        <p:nvSpPr>
          <p:cNvPr id="22" name="Shape 20"/>
          <p:cNvSpPr/>
          <p:nvPr/>
        </p:nvSpPr>
        <p:spPr>
          <a:xfrm>
            <a:off x="594360" y="2404872"/>
            <a:ext cx="3794760" cy="0"/>
          </a:xfrm>
          <a:prstGeom prst="line">
            <a:avLst/>
          </a:prstGeom>
          <a:noFill/>
          <a:ln w="9525">
            <a:solidFill>
              <a:srgbClr val="C7CDD2"/>
            </a:solidFill>
            <a:prstDash val="dash"/>
          </a:ln>
        </p:spPr>
      </p:sp>
      <p:sp>
        <p:nvSpPr>
          <p:cNvPr id="23" name="Text 21"/>
          <p:cNvSpPr/>
          <p:nvPr/>
        </p:nvSpPr>
        <p:spPr>
          <a:xfrm>
            <a:off x="594360" y="2834640"/>
            <a:ext cx="3794760" cy="365760"/>
          </a:xfrm>
          <a:prstGeom prst="rect">
            <a:avLst/>
          </a:prstGeom>
          <a:noFill/>
          <a:ln/>
        </p:spPr>
        <p:txBody>
          <a:bodyPr wrap="square" rtlCol="0" anchor="ctr"/>
          <a:lstStyle/>
          <a:p>
            <a:pPr indent="0" marL="0">
              <a:buNone/>
            </a:pPr>
            <a:r>
              <a:rPr lang="en-US" sz="1100" dirty="0">
                <a:solidFill>
                  <a:srgbClr val="17324D"/>
                </a:solidFill>
                <a:latin typeface="Hanken Grotesk" pitchFamily="34" charset="0"/>
                <a:ea typeface="Hanken Grotesk" pitchFamily="34" charset="-122"/>
                <a:cs typeface="Hanken Grotesk" pitchFamily="34" charset="-120"/>
              </a:rPr>
              <a:t>One thing I am still not sure about is ___.</a:t>
            </a:r>
            <a:endParaRPr lang="en-US" sz="1100" dirty="0"/>
          </a:p>
        </p:txBody>
      </p:sp>
      <p:sp>
        <p:nvSpPr>
          <p:cNvPr id="24" name="Shape 22"/>
          <p:cNvSpPr/>
          <p:nvPr/>
        </p:nvSpPr>
        <p:spPr>
          <a:xfrm>
            <a:off x="594360" y="3520440"/>
            <a:ext cx="3794760" cy="0"/>
          </a:xfrm>
          <a:prstGeom prst="line">
            <a:avLst/>
          </a:prstGeom>
          <a:noFill/>
          <a:ln w="9525">
            <a:solidFill>
              <a:srgbClr val="C7CDD2"/>
            </a:solidFill>
            <a:prstDash val="dash"/>
          </a:ln>
        </p:spPr>
      </p:sp>
      <p:sp>
        <p:nvSpPr>
          <p:cNvPr id="25" name="Shape 23"/>
          <p:cNvSpPr/>
          <p:nvPr/>
        </p:nvSpPr>
        <p:spPr>
          <a:xfrm>
            <a:off x="594360" y="3831336"/>
            <a:ext cx="3794760" cy="0"/>
          </a:xfrm>
          <a:prstGeom prst="line">
            <a:avLst/>
          </a:prstGeom>
          <a:noFill/>
          <a:ln w="9525">
            <a:solidFill>
              <a:srgbClr val="C7CDD2"/>
            </a:solidFill>
            <a:prstDash val="dash"/>
          </a:ln>
        </p:spPr>
      </p:sp>
      <p:sp>
        <p:nvSpPr>
          <p:cNvPr id="26" name="Shape 24"/>
          <p:cNvSpPr/>
          <p:nvPr/>
        </p:nvSpPr>
        <p:spPr>
          <a:xfrm>
            <a:off x="594360" y="4142232"/>
            <a:ext cx="3794760" cy="0"/>
          </a:xfrm>
          <a:prstGeom prst="line">
            <a:avLst/>
          </a:prstGeom>
          <a:noFill/>
          <a:ln w="9525">
            <a:solidFill>
              <a:srgbClr val="C7CDD2"/>
            </a:solidFill>
            <a:prstDash val="dash"/>
          </a:ln>
        </p:spPr>
      </p:sp>
      <p:sp>
        <p:nvSpPr>
          <p:cNvPr id="27" name="Shape 25"/>
          <p:cNvSpPr/>
          <p:nvPr/>
        </p:nvSpPr>
        <p:spPr>
          <a:xfrm>
            <a:off x="4709160" y="685800"/>
            <a:ext cx="411480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8" name="Text 26"/>
          <p:cNvSpPr/>
          <p:nvPr/>
        </p:nvSpPr>
        <p:spPr>
          <a:xfrm>
            <a:off x="4709160" y="685800"/>
            <a:ext cx="4114800" cy="274320"/>
          </a:xfrm>
          <a:prstGeom prst="rect">
            <a:avLst/>
          </a:prstGeom>
          <a:solidFill>
            <a:srgbClr val="17324D"/>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Quick Exit Ticket</a:t>
            </a:r>
            <a:endParaRPr lang="en-US" sz="1000" dirty="0"/>
          </a:p>
        </p:txBody>
      </p:sp>
      <p:sp>
        <p:nvSpPr>
          <p:cNvPr id="29" name="Text 27"/>
          <p:cNvSpPr/>
          <p:nvPr/>
        </p:nvSpPr>
        <p:spPr>
          <a:xfrm>
            <a:off x="4892040" y="1097280"/>
            <a:ext cx="3749040" cy="64008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Tier 1 — </a:t>
            </a:r>
            <a:pPr indent="0" marL="0">
              <a:buNone/>
            </a:pPr>
            <a:r>
              <a:rPr lang="en-US" sz="1050" dirty="0">
                <a:solidFill>
                  <a:srgbClr val="17324D"/>
                </a:solidFill>
                <a:latin typeface="Hanken Grotesk" pitchFamily="34" charset="0"/>
                <a:ea typeface="Hanken Grotesk" pitchFamily="34" charset="-122"/>
                <a:cs typeface="Hanken Grotesk" pitchFamily="34" charset="-120"/>
              </a:rPr>
              <a:t>A box plot has Q1 = 20 and Q3 = 36. What is the IQR and what does it represent?</a:t>
            </a:r>
            <a:endParaRPr lang="en-US" sz="1050" dirty="0"/>
          </a:p>
        </p:txBody>
      </p:sp>
      <p:sp>
        <p:nvSpPr>
          <p:cNvPr id="30" name="Text 28"/>
          <p:cNvSpPr/>
          <p:nvPr/>
        </p:nvSpPr>
        <p:spPr>
          <a:xfrm>
            <a:off x="5029200" y="1783080"/>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A.  IQR = 16; it is the spread of the middle 50% of the data</a:t>
            </a:r>
            <a:endParaRPr lang="en-US" sz="1000" dirty="0"/>
          </a:p>
        </p:txBody>
      </p:sp>
      <p:sp>
        <p:nvSpPr>
          <p:cNvPr id="31" name="Text 29"/>
          <p:cNvSpPr/>
          <p:nvPr/>
        </p:nvSpPr>
        <p:spPr>
          <a:xfrm>
            <a:off x="5029200" y="2093976"/>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B.  IQR = 56; it is the total of Q1 and Q3</a:t>
            </a:r>
            <a:endParaRPr lang="en-US" sz="1000" dirty="0"/>
          </a:p>
        </p:txBody>
      </p:sp>
      <p:sp>
        <p:nvSpPr>
          <p:cNvPr id="32" name="Text 30"/>
          <p:cNvSpPr/>
          <p:nvPr/>
        </p:nvSpPr>
        <p:spPr>
          <a:xfrm>
            <a:off x="5029200" y="2404872"/>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C.  IQR = 28; it is the median between Q1 and Q3</a:t>
            </a:r>
            <a:endParaRPr lang="en-US" sz="1000" dirty="0"/>
          </a:p>
        </p:txBody>
      </p:sp>
      <p:sp>
        <p:nvSpPr>
          <p:cNvPr id="33" name="Text 31"/>
          <p:cNvSpPr/>
          <p:nvPr/>
        </p:nvSpPr>
        <p:spPr>
          <a:xfrm>
            <a:off x="5029200" y="2715768"/>
            <a:ext cx="3566160" cy="274320"/>
          </a:xfrm>
          <a:prstGeom prst="rect">
            <a:avLst/>
          </a:prstGeom>
          <a:noFill/>
          <a:ln/>
        </p:spPr>
        <p:txBody>
          <a:bodyPr wrap="square" rtlCol="0" anchor="ctr"/>
          <a:lstStyle/>
          <a:p>
            <a:pPr indent="0" marL="0">
              <a:buNone/>
            </a:pPr>
            <a:r>
              <a:rPr lang="en-US" sz="1000" dirty="0">
                <a:solidFill>
                  <a:srgbClr val="24323F"/>
                </a:solidFill>
                <a:latin typeface="Hanken Grotesk" pitchFamily="34" charset="0"/>
                <a:ea typeface="Hanken Grotesk" pitchFamily="34" charset="-122"/>
                <a:cs typeface="Hanken Grotesk" pitchFamily="34" charset="-120"/>
              </a:rPr>
              <a:t>D.  IQR = 36; it is the value of Q3</a:t>
            </a:r>
            <a:endParaRPr lang="en-US" sz="1000" dirty="0"/>
          </a:p>
        </p:txBody>
      </p:sp>
      <p:sp>
        <p:nvSpPr>
          <p:cNvPr id="34" name="Text 32"/>
          <p:cNvSpPr/>
          <p:nvPr/>
        </p:nvSpPr>
        <p:spPr>
          <a:xfrm>
            <a:off x="4892040" y="3163824"/>
            <a:ext cx="3749040" cy="502920"/>
          </a:xfrm>
          <a:prstGeom prst="rect">
            <a:avLst/>
          </a:prstGeom>
          <a:noFill/>
          <a:ln/>
        </p:spPr>
        <p:txBody>
          <a:bodyPr wrap="square" rtlCol="0" anchor="t"/>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Tier 2 — </a:t>
            </a:r>
            <a:pPr indent="0" marL="0">
              <a:buNone/>
            </a:pPr>
            <a:r>
              <a:rPr lang="en-US" sz="1050" dirty="0">
                <a:solidFill>
                  <a:srgbClr val="17324D"/>
                </a:solidFill>
                <a:latin typeface="Hanken Grotesk" pitchFamily="34" charset="0"/>
                <a:ea typeface="Hanken Grotesk" pitchFamily="34" charset="-122"/>
                <a:cs typeface="Hanken Grotesk" pitchFamily="34" charset="-120"/>
              </a:rPr>
              <a:t>Explain how you know your answer is correct. Use at least one vocabulary word.</a:t>
            </a:r>
            <a:endParaRPr lang="en-US" sz="1050" dirty="0"/>
          </a:p>
        </p:txBody>
      </p:sp>
      <p:sp>
        <p:nvSpPr>
          <p:cNvPr id="35" name="Shape 33"/>
          <p:cNvSpPr/>
          <p:nvPr/>
        </p:nvSpPr>
        <p:spPr>
          <a:xfrm>
            <a:off x="4892040" y="3803904"/>
            <a:ext cx="3749040" cy="0"/>
          </a:xfrm>
          <a:prstGeom prst="line">
            <a:avLst/>
          </a:prstGeom>
          <a:noFill/>
          <a:ln w="9525">
            <a:solidFill>
              <a:srgbClr val="C7CDD2"/>
            </a:solidFill>
            <a:prstDash val="dash"/>
          </a:ln>
        </p:spPr>
      </p:sp>
      <p:sp>
        <p:nvSpPr>
          <p:cNvPr id="36" name="Shape 34"/>
          <p:cNvSpPr/>
          <p:nvPr/>
        </p:nvSpPr>
        <p:spPr>
          <a:xfrm>
            <a:off x="4892040" y="4096512"/>
            <a:ext cx="3749040" cy="0"/>
          </a:xfrm>
          <a:prstGeom prst="line">
            <a:avLst/>
          </a:prstGeom>
          <a:noFill/>
          <a:ln w="9525">
            <a:solidFill>
              <a:srgbClr val="C7CDD2"/>
            </a:solidFill>
            <a:prstDash val="dash"/>
          </a:ln>
        </p:spPr>
      </p:sp>
      <p:sp>
        <p:nvSpPr>
          <p:cNvPr id="37" name="Shape 35"/>
          <p:cNvSpPr/>
          <p:nvPr/>
        </p:nvSpPr>
        <p:spPr>
          <a:xfrm>
            <a:off x="4892040" y="4389120"/>
            <a:ext cx="3749040" cy="0"/>
          </a:xfrm>
          <a:prstGeom prst="line">
            <a:avLst/>
          </a:prstGeom>
          <a:noFill/>
          <a:ln w="9525">
            <a:solidFill>
              <a:srgbClr val="C7CDD2"/>
            </a:solidFill>
            <a:prstDash val="dash"/>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Goal Tracker / Seguimiento de Metas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18</a:t>
            </a:r>
            <a:endParaRPr lang="en-US" sz="800" dirty="0"/>
          </a:p>
        </p:txBody>
      </p:sp>
      <p:sp>
        <p:nvSpPr>
          <p:cNvPr id="17" name="Shape 15"/>
          <p:cNvSpPr/>
          <p:nvPr/>
        </p:nvSpPr>
        <p:spPr>
          <a:xfrm>
            <a:off x="411480" y="658368"/>
            <a:ext cx="8412480" cy="502920"/>
          </a:xfrm>
          <a:prstGeom prst="roundRect">
            <a:avLst>
              <a:gd name="adj" fmla="val 14545"/>
            </a:avLst>
          </a:prstGeom>
          <a:solidFill>
            <a:srgbClr val="17324D"/>
          </a:solidFill>
          <a:ln/>
        </p:spPr>
      </p:sp>
      <p:sp>
        <p:nvSpPr>
          <p:cNvPr id="18" name="Text 16"/>
          <p:cNvSpPr/>
          <p:nvPr/>
        </p:nvSpPr>
        <p:spPr>
          <a:xfrm>
            <a:off x="640080" y="658368"/>
            <a:ext cx="7955280" cy="502920"/>
          </a:xfrm>
          <a:prstGeom prst="rect">
            <a:avLst/>
          </a:prstGeom>
          <a:noFill/>
          <a:ln/>
        </p:spPr>
        <p:txBody>
          <a:bodyPr wrap="square" rtlCol="0" anchor="ctr"/>
          <a:lstStyle/>
          <a:p>
            <a:pPr indent="0" marL="0">
              <a:buNone/>
            </a:pPr>
            <a:r>
              <a:rPr lang="en-US" sz="1100" b="1" dirty="0">
                <a:solidFill>
                  <a:srgbClr val="F2C15B"/>
                </a:solidFill>
                <a:latin typeface="Hanken Grotesk" pitchFamily="34" charset="0"/>
                <a:ea typeface="Hanken Grotesk" pitchFamily="34" charset="-122"/>
                <a:cs typeface="Hanken Grotesk" pitchFamily="34" charset="-120"/>
              </a:rPr>
              <a:t>My Goal:  </a:t>
            </a:r>
            <a:pPr indent="0" marL="0">
              <a:buNone/>
            </a:pPr>
            <a:r>
              <a:rPr lang="en-US" sz="1100" dirty="0">
                <a:solidFill>
                  <a:srgbClr val="FFFFFF"/>
                </a:solidFill>
                <a:latin typeface="Hanken Grotesk" pitchFamily="34" charset="0"/>
                <a:ea typeface="Hanken Grotesk" pitchFamily="34" charset="-122"/>
                <a:cs typeface="Hanken Grotesk" pitchFamily="34" charset="-120"/>
              </a:rPr>
              <a:t>I can make and read a box plot to summarize a data set.</a:t>
            </a:r>
            <a:endParaRPr lang="en-US" sz="1100" dirty="0"/>
          </a:p>
        </p:txBody>
      </p:sp>
      <p:sp>
        <p:nvSpPr>
          <p:cNvPr id="19" name="Shape 17"/>
          <p:cNvSpPr/>
          <p:nvPr/>
        </p:nvSpPr>
        <p:spPr>
          <a:xfrm>
            <a:off x="411480" y="1371600"/>
            <a:ext cx="1965960" cy="2377440"/>
          </a:xfrm>
          <a:prstGeom prst="roundRect">
            <a:avLst>
              <a:gd name="adj" fmla="val 3721"/>
            </a:avLst>
          </a:prstGeom>
          <a:solidFill>
            <a:srgbClr val="FCE6D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0" name="Shape 18"/>
          <p:cNvSpPr/>
          <p:nvPr/>
        </p:nvSpPr>
        <p:spPr>
          <a:xfrm>
            <a:off x="1138428" y="1508760"/>
            <a:ext cx="512064" cy="512064"/>
          </a:xfrm>
          <a:prstGeom prst="ellipse">
            <a:avLst/>
          </a:prstGeom>
          <a:solidFill>
            <a:srgbClr val="2E7D9A"/>
          </a:solidFill>
          <a:ln/>
        </p:spPr>
      </p:sp>
      <p:sp>
        <p:nvSpPr>
          <p:cNvPr id="21" name="Text 19"/>
          <p:cNvSpPr/>
          <p:nvPr/>
        </p:nvSpPr>
        <p:spPr>
          <a:xfrm>
            <a:off x="113842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1</a:t>
            </a:r>
            <a:endParaRPr lang="en-US" sz="2000" dirty="0"/>
          </a:p>
        </p:txBody>
      </p:sp>
      <p:sp>
        <p:nvSpPr>
          <p:cNvPr id="22" name="Text 20"/>
          <p:cNvSpPr/>
          <p:nvPr/>
        </p:nvSpPr>
        <p:spPr>
          <a:xfrm>
            <a:off x="45720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Not Yet</a:t>
            </a:r>
            <a:endParaRPr lang="en-US" sz="1150" dirty="0"/>
          </a:p>
        </p:txBody>
      </p:sp>
      <p:sp>
        <p:nvSpPr>
          <p:cNvPr id="23" name="Text 21"/>
          <p:cNvSpPr/>
          <p:nvPr/>
        </p:nvSpPr>
        <p:spPr>
          <a:xfrm>
            <a:off x="52120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need more help. This does not make sense to me yet.</a:t>
            </a:r>
            <a:endParaRPr lang="en-US" sz="900" dirty="0"/>
          </a:p>
        </p:txBody>
      </p:sp>
      <p:sp>
        <p:nvSpPr>
          <p:cNvPr id="24" name="Text 22"/>
          <p:cNvSpPr/>
          <p:nvPr/>
        </p:nvSpPr>
        <p:spPr>
          <a:xfrm>
            <a:off x="45720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25" name="Shape 23"/>
          <p:cNvSpPr/>
          <p:nvPr/>
        </p:nvSpPr>
        <p:spPr>
          <a:xfrm>
            <a:off x="2560320" y="1371600"/>
            <a:ext cx="1965960" cy="2377440"/>
          </a:xfrm>
          <a:prstGeom prst="roundRect">
            <a:avLst>
              <a:gd name="adj" fmla="val 3721"/>
            </a:avLst>
          </a:prstGeom>
          <a:solidFill>
            <a:srgbClr val="FBEFD0"/>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Shape 24"/>
          <p:cNvSpPr/>
          <p:nvPr/>
        </p:nvSpPr>
        <p:spPr>
          <a:xfrm>
            <a:off x="3287268" y="1508760"/>
            <a:ext cx="512064" cy="512064"/>
          </a:xfrm>
          <a:prstGeom prst="ellipse">
            <a:avLst/>
          </a:prstGeom>
          <a:solidFill>
            <a:srgbClr val="2E7D9A"/>
          </a:solidFill>
          <a:ln/>
        </p:spPr>
      </p:sp>
      <p:sp>
        <p:nvSpPr>
          <p:cNvPr id="27" name="Text 25"/>
          <p:cNvSpPr/>
          <p:nvPr/>
        </p:nvSpPr>
        <p:spPr>
          <a:xfrm>
            <a:off x="328726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2</a:t>
            </a:r>
            <a:endParaRPr lang="en-US" sz="2000" dirty="0"/>
          </a:p>
        </p:txBody>
      </p:sp>
      <p:sp>
        <p:nvSpPr>
          <p:cNvPr id="28" name="Text 26"/>
          <p:cNvSpPr/>
          <p:nvPr/>
        </p:nvSpPr>
        <p:spPr>
          <a:xfrm>
            <a:off x="260604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Getting There</a:t>
            </a:r>
            <a:endParaRPr lang="en-US" sz="1150" dirty="0"/>
          </a:p>
        </p:txBody>
      </p:sp>
      <p:sp>
        <p:nvSpPr>
          <p:cNvPr id="29" name="Text 27"/>
          <p:cNvSpPr/>
          <p:nvPr/>
        </p:nvSpPr>
        <p:spPr>
          <a:xfrm>
            <a:off x="267004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understand the idea but I make mistakes when I work.</a:t>
            </a:r>
            <a:endParaRPr lang="en-US" sz="900" dirty="0"/>
          </a:p>
        </p:txBody>
      </p:sp>
      <p:sp>
        <p:nvSpPr>
          <p:cNvPr id="30" name="Text 28"/>
          <p:cNvSpPr/>
          <p:nvPr/>
        </p:nvSpPr>
        <p:spPr>
          <a:xfrm>
            <a:off x="260604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1" name="Shape 29"/>
          <p:cNvSpPr/>
          <p:nvPr/>
        </p:nvSpPr>
        <p:spPr>
          <a:xfrm>
            <a:off x="4709160" y="1371600"/>
            <a:ext cx="1965960" cy="2377440"/>
          </a:xfrm>
          <a:prstGeom prst="roundRect">
            <a:avLst>
              <a:gd name="adj" fmla="val 3721"/>
            </a:avLst>
          </a:prstGeom>
          <a:solidFill>
            <a:srgbClr val="DFF2EE"/>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2" name="Shape 30"/>
          <p:cNvSpPr/>
          <p:nvPr/>
        </p:nvSpPr>
        <p:spPr>
          <a:xfrm>
            <a:off x="5436108" y="1508760"/>
            <a:ext cx="512064" cy="512064"/>
          </a:xfrm>
          <a:prstGeom prst="ellipse">
            <a:avLst/>
          </a:prstGeom>
          <a:solidFill>
            <a:srgbClr val="2E7D9A"/>
          </a:solidFill>
          <a:ln/>
        </p:spPr>
      </p:sp>
      <p:sp>
        <p:nvSpPr>
          <p:cNvPr id="33" name="Text 31"/>
          <p:cNvSpPr/>
          <p:nvPr/>
        </p:nvSpPr>
        <p:spPr>
          <a:xfrm>
            <a:off x="543610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3</a:t>
            </a:r>
            <a:endParaRPr lang="en-US" sz="2000" dirty="0"/>
          </a:p>
        </p:txBody>
      </p:sp>
      <p:sp>
        <p:nvSpPr>
          <p:cNvPr id="34" name="Text 32"/>
          <p:cNvSpPr/>
          <p:nvPr/>
        </p:nvSpPr>
        <p:spPr>
          <a:xfrm>
            <a:off x="475488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Got It!</a:t>
            </a:r>
            <a:endParaRPr lang="en-US" sz="1150" dirty="0"/>
          </a:p>
        </p:txBody>
      </p:sp>
      <p:sp>
        <p:nvSpPr>
          <p:cNvPr id="35" name="Text 33"/>
          <p:cNvSpPr/>
          <p:nvPr/>
        </p:nvSpPr>
        <p:spPr>
          <a:xfrm>
            <a:off x="481888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solve problems on my own and explain my thinking.</a:t>
            </a:r>
            <a:endParaRPr lang="en-US" sz="900" dirty="0"/>
          </a:p>
        </p:txBody>
      </p:sp>
      <p:sp>
        <p:nvSpPr>
          <p:cNvPr id="36" name="Text 34"/>
          <p:cNvSpPr/>
          <p:nvPr/>
        </p:nvSpPr>
        <p:spPr>
          <a:xfrm>
            <a:off x="475488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37" name="Shape 35"/>
          <p:cNvSpPr/>
          <p:nvPr/>
        </p:nvSpPr>
        <p:spPr>
          <a:xfrm>
            <a:off x="6858000" y="1371600"/>
            <a:ext cx="1965960" cy="2377440"/>
          </a:xfrm>
          <a:prstGeom prst="roundRect">
            <a:avLst>
              <a:gd name="adj" fmla="val 3721"/>
            </a:avLst>
          </a:prstGeom>
          <a:solidFill>
            <a:srgbClr val="EAF2F1"/>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38" name="Shape 36"/>
          <p:cNvSpPr/>
          <p:nvPr/>
        </p:nvSpPr>
        <p:spPr>
          <a:xfrm>
            <a:off x="7584948" y="1508760"/>
            <a:ext cx="512064" cy="512064"/>
          </a:xfrm>
          <a:prstGeom prst="ellipse">
            <a:avLst/>
          </a:prstGeom>
          <a:solidFill>
            <a:srgbClr val="2E7D9A"/>
          </a:solidFill>
          <a:ln/>
        </p:spPr>
      </p:sp>
      <p:sp>
        <p:nvSpPr>
          <p:cNvPr id="39" name="Text 37"/>
          <p:cNvSpPr/>
          <p:nvPr/>
        </p:nvSpPr>
        <p:spPr>
          <a:xfrm>
            <a:off x="7584948" y="1508760"/>
            <a:ext cx="512064" cy="512064"/>
          </a:xfrm>
          <a:prstGeom prst="rect">
            <a:avLst/>
          </a:prstGeom>
          <a:noFill/>
          <a:ln/>
        </p:spPr>
        <p:txBody>
          <a:bodyPr wrap="square" rtlCol="0" anchor="ctr"/>
          <a:lstStyle/>
          <a:p>
            <a:pPr algn="ctr" indent="0" marL="0">
              <a:buNone/>
            </a:pPr>
            <a:r>
              <a:rPr lang="en-US" sz="2000" b="1" dirty="0">
                <a:solidFill>
                  <a:srgbClr val="FFFFFF"/>
                </a:solidFill>
                <a:latin typeface="Outfit" pitchFamily="34" charset="0"/>
                <a:ea typeface="Outfit" pitchFamily="34" charset="-122"/>
                <a:cs typeface="Outfit" pitchFamily="34" charset="-120"/>
              </a:rPr>
              <a:t>4</a:t>
            </a:r>
            <a:endParaRPr lang="en-US" sz="2000" dirty="0"/>
          </a:p>
        </p:txBody>
      </p:sp>
      <p:sp>
        <p:nvSpPr>
          <p:cNvPr id="40" name="Text 38"/>
          <p:cNvSpPr/>
          <p:nvPr/>
        </p:nvSpPr>
        <p:spPr>
          <a:xfrm>
            <a:off x="6903720" y="2148840"/>
            <a:ext cx="1874520" cy="320040"/>
          </a:xfrm>
          <a:prstGeom prst="rect">
            <a:avLst/>
          </a:prstGeom>
          <a:noFill/>
          <a:ln/>
        </p:spPr>
        <p:txBody>
          <a:bodyPr wrap="square" rtlCol="0" anchor="ctr"/>
          <a:lstStyle/>
          <a:p>
            <a:pPr algn="ctr" indent="0" marL="0">
              <a:buNone/>
            </a:pPr>
            <a:r>
              <a:rPr lang="en-US" sz="1150" b="1" dirty="0">
                <a:solidFill>
                  <a:srgbClr val="17324D"/>
                </a:solidFill>
                <a:latin typeface="Outfit" pitchFamily="34" charset="0"/>
                <a:ea typeface="Outfit" pitchFamily="34" charset="-122"/>
                <a:cs typeface="Outfit" pitchFamily="34" charset="-120"/>
              </a:rPr>
              <a:t>Can Teach It</a:t>
            </a:r>
            <a:endParaRPr lang="en-US" sz="1150" dirty="0"/>
          </a:p>
        </p:txBody>
      </p:sp>
      <p:sp>
        <p:nvSpPr>
          <p:cNvPr id="41" name="Text 39"/>
          <p:cNvSpPr/>
          <p:nvPr/>
        </p:nvSpPr>
        <p:spPr>
          <a:xfrm>
            <a:off x="6967728" y="2514600"/>
            <a:ext cx="1746504" cy="1051560"/>
          </a:xfrm>
          <a:prstGeom prst="rect">
            <a:avLst/>
          </a:prstGeom>
          <a:noFill/>
          <a:ln/>
        </p:spPr>
        <p:txBody>
          <a:bodyPr wrap="square" rtlCol="0" anchor="t"/>
          <a:lstStyle/>
          <a:p>
            <a:pPr algn="ctr" indent="0" marL="0">
              <a:buNone/>
            </a:pPr>
            <a:r>
              <a:rPr lang="en-US" sz="900" dirty="0">
                <a:solidFill>
                  <a:srgbClr val="24323F"/>
                </a:solidFill>
                <a:latin typeface="Hanken Grotesk" pitchFamily="34" charset="0"/>
                <a:ea typeface="Hanken Grotesk" pitchFamily="34" charset="-122"/>
                <a:cs typeface="Hanken Grotesk" pitchFamily="34" charset="-120"/>
              </a:rPr>
              <a:t>I can clearly teach this strategy to a classmate.</a:t>
            </a:r>
            <a:endParaRPr lang="en-US" sz="900" dirty="0"/>
          </a:p>
        </p:txBody>
      </p:sp>
      <p:sp>
        <p:nvSpPr>
          <p:cNvPr id="42" name="Text 40"/>
          <p:cNvSpPr/>
          <p:nvPr/>
        </p:nvSpPr>
        <p:spPr>
          <a:xfrm>
            <a:off x="6903720" y="3520440"/>
            <a:ext cx="1874520" cy="182880"/>
          </a:xfrm>
          <a:prstGeom prst="rect">
            <a:avLst/>
          </a:prstGeom>
          <a:noFill/>
          <a:ln/>
        </p:spPr>
        <p:txBody>
          <a:bodyPr wrap="square" rtlCol="0" anchor="ctr"/>
          <a:lstStyle/>
          <a:p>
            <a:pPr algn="ctr" indent="0" marL="0">
              <a:buNone/>
            </a:pPr>
            <a:r>
              <a:rPr lang="en-US" sz="800" i="1" dirty="0">
                <a:solidFill>
                  <a:srgbClr val="8A96A3"/>
                </a:solidFill>
                <a:latin typeface="Hanken Grotesk" pitchFamily="34" charset="0"/>
                <a:ea typeface="Hanken Grotesk" pitchFamily="34" charset="-122"/>
                <a:cs typeface="Hanken Grotesk" pitchFamily="34" charset="-120"/>
              </a:rPr>
              <a:t>○ circle me</a:t>
            </a:r>
            <a:endParaRPr lang="en-US" sz="800" dirty="0"/>
          </a:p>
        </p:txBody>
      </p:sp>
      <p:sp>
        <p:nvSpPr>
          <p:cNvPr id="43" name="Shape 41"/>
          <p:cNvSpPr/>
          <p:nvPr/>
        </p:nvSpPr>
        <p:spPr>
          <a:xfrm>
            <a:off x="411480" y="3977640"/>
            <a:ext cx="8412480" cy="685800"/>
          </a:xfrm>
          <a:prstGeom prst="roundRect">
            <a:avLst>
              <a:gd name="adj" fmla="val 10667"/>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44" name="Text 42"/>
          <p:cNvSpPr/>
          <p:nvPr/>
        </p:nvSpPr>
        <p:spPr>
          <a:xfrm>
            <a:off x="640080" y="3977640"/>
            <a:ext cx="7955280" cy="685800"/>
          </a:xfrm>
          <a:prstGeom prst="rect">
            <a:avLst/>
          </a:prstGeom>
          <a:noFill/>
          <a:ln/>
        </p:spPr>
        <p:txBody>
          <a:bodyPr wrap="square" rtlCol="0" anchor="ctr"/>
          <a:lstStyle/>
          <a:p>
            <a:pPr indent="0" marL="0">
              <a:buNone/>
            </a:pPr>
            <a:r>
              <a:rPr lang="en-US" sz="1050" b="1" dirty="0">
                <a:solidFill>
                  <a:srgbClr val="2E7D9A"/>
                </a:solidFill>
                <a:latin typeface="Hanken Grotesk" pitchFamily="34" charset="0"/>
                <a:ea typeface="Hanken Grotesk" pitchFamily="34" charset="-122"/>
                <a:cs typeface="Hanken Grotesk" pitchFamily="34" charset="-120"/>
              </a:rPr>
              <a:t>My next step:  </a:t>
            </a:r>
            <a:pPr indent="0" marL="0">
              <a:buNone/>
            </a:pPr>
            <a:r>
              <a:rPr lang="en-US" sz="1050" dirty="0">
                <a:solidFill>
                  <a:srgbClr val="24323F"/>
                </a:solidFill>
                <a:latin typeface="Hanken Grotesk" pitchFamily="34" charset="0"/>
                <a:ea typeface="Hanken Grotesk" pitchFamily="34" charset="-122"/>
                <a:cs typeface="Hanken Grotesk" pitchFamily="34" charset="-120"/>
              </a:rPr>
              <a:t>To move up one level, I will ___.</a:t>
            </a:r>
            <a:endParaRPr lang="en-US" sz="10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Learning Objectives / Objetivos</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2</a:t>
            </a:r>
            <a:endParaRPr lang="en-US" sz="800" dirty="0"/>
          </a:p>
        </p:txBody>
      </p:sp>
      <p:sp>
        <p:nvSpPr>
          <p:cNvPr id="17" name="Text 15"/>
          <p:cNvSpPr/>
          <p:nvPr/>
        </p:nvSpPr>
        <p:spPr>
          <a:xfrm>
            <a:off x="411480" y="603504"/>
            <a:ext cx="8412480" cy="274320"/>
          </a:xfrm>
          <a:prstGeom prst="rect">
            <a:avLst/>
          </a:prstGeom>
          <a:noFill/>
          <a:ln/>
        </p:spPr>
        <p:txBody>
          <a:bodyPr wrap="square" rtlCol="0" anchor="ctr"/>
          <a:lstStyle/>
          <a:p>
            <a:pPr indent="0" marL="0">
              <a:buNone/>
            </a:pPr>
            <a:r>
              <a:rPr lang="en-US" sz="1100" i="1" dirty="0">
                <a:solidFill>
                  <a:srgbClr val="8A96A3"/>
                </a:solidFill>
                <a:latin typeface="Hanken Grotesk" pitchFamily="34" charset="0"/>
                <a:ea typeface="Hanken Grotesk" pitchFamily="34" charset="-122"/>
                <a:cs typeface="Hanken Grotesk" pitchFamily="34" charset="-120"/>
              </a:rPr>
              <a:t>Today's goals — what I will know and be able to say:</a:t>
            </a:r>
            <a:endParaRPr lang="en-US" sz="1100" dirty="0"/>
          </a:p>
        </p:txBody>
      </p:sp>
      <p:sp>
        <p:nvSpPr>
          <p:cNvPr id="18" name="Shape 16"/>
          <p:cNvSpPr/>
          <p:nvPr/>
        </p:nvSpPr>
        <p:spPr>
          <a:xfrm>
            <a:off x="411480" y="1005840"/>
            <a:ext cx="8412480" cy="1600200"/>
          </a:xfrm>
          <a:prstGeom prst="roundRect">
            <a:avLst>
              <a:gd name="adj" fmla="val 4571"/>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19" name="Text 17"/>
          <p:cNvSpPr/>
          <p:nvPr/>
        </p:nvSpPr>
        <p:spPr>
          <a:xfrm>
            <a:off x="594360" y="1170432"/>
            <a:ext cx="1920240" cy="310896"/>
          </a:xfrm>
          <a:prstGeom prst="rect">
            <a:avLst>
              <a:gd name="adj" fmla="val 50000"/>
            </a:avLst>
          </a:prstGeom>
          <a:solidFill>
            <a:srgbClr val="2E7D9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CONTENT OBJECTIVE</a:t>
            </a:r>
            <a:endParaRPr lang="en-US" sz="1000" dirty="0"/>
          </a:p>
        </p:txBody>
      </p:sp>
      <p:sp>
        <p:nvSpPr>
          <p:cNvPr id="20" name="Text 18"/>
          <p:cNvSpPr/>
          <p:nvPr/>
        </p:nvSpPr>
        <p:spPr>
          <a:xfrm>
            <a:off x="2651760" y="1170432"/>
            <a:ext cx="6035040" cy="310896"/>
          </a:xfrm>
          <a:prstGeom prst="rect">
            <a:avLst/>
          </a:prstGeom>
          <a:noFill/>
          <a:ln/>
        </p:spPr>
        <p:txBody>
          <a:bodyPr wrap="square" rtlCol="0" anchor="ctr"/>
          <a:lstStyle/>
          <a:p>
            <a:pPr indent="0" marL="0">
              <a:buNone/>
            </a:pPr>
            <a:r>
              <a:rPr lang="en-US" sz="1300" b="1" dirty="0">
                <a:solidFill>
                  <a:srgbClr val="2E7D9A"/>
                </a:solidFill>
                <a:latin typeface="Outfit" pitchFamily="34" charset="0"/>
                <a:ea typeface="Outfit" pitchFamily="34" charset="-122"/>
                <a:cs typeface="Outfit" pitchFamily="34" charset="-120"/>
              </a:rPr>
              <a:t>I can…  </a:t>
            </a:r>
            <a:pPr indent="0" marL="0">
              <a:buNone/>
            </a:pPr>
            <a:r>
              <a:rPr lang="en-US" sz="1100" i="1" dirty="0">
                <a:solidFill>
                  <a:srgbClr val="8A96A3"/>
                </a:solidFill>
                <a:latin typeface="Outfit" pitchFamily="34" charset="0"/>
                <a:ea typeface="Outfit" pitchFamily="34" charset="-122"/>
                <a:cs typeface="Outfit" pitchFamily="34" charset="-120"/>
              </a:rPr>
              <a:t>Yo puedo…</a:t>
            </a:r>
            <a:endParaRPr lang="en-US" sz="1300" dirty="0"/>
          </a:p>
        </p:txBody>
      </p:sp>
      <p:sp>
        <p:nvSpPr>
          <p:cNvPr id="21" name="Text 19"/>
          <p:cNvSpPr/>
          <p:nvPr/>
        </p:nvSpPr>
        <p:spPr>
          <a:xfrm>
            <a:off x="640080" y="1572768"/>
            <a:ext cx="7955280" cy="914400"/>
          </a:xfrm>
          <a:prstGeom prst="rect">
            <a:avLst/>
          </a:prstGeom>
          <a:noFill/>
          <a:ln/>
        </p:spPr>
        <p:txBody>
          <a:bodyPr wrap="square" rtlCol="0" anchor="t"/>
          <a:lstStyle/>
          <a:p>
            <a:pPr indent="0" marL="0">
              <a:lnSpc>
                <a:spcPct val="105000"/>
              </a:lnSpc>
              <a:buNone/>
            </a:pPr>
            <a:r>
              <a:rPr lang="en-US" sz="1800" dirty="0">
                <a:solidFill>
                  <a:srgbClr val="17324D"/>
                </a:solidFill>
                <a:latin typeface="Hanken Grotesk" pitchFamily="34" charset="0"/>
                <a:ea typeface="Hanken Grotesk" pitchFamily="34" charset="-122"/>
                <a:cs typeface="Hanken Grotesk" pitchFamily="34" charset="-120"/>
              </a:rPr>
              <a:t>I can make and read a box plot to summarize a data set.</a:t>
            </a:r>
            <a:endParaRPr lang="en-US" sz="1800" dirty="0"/>
          </a:p>
        </p:txBody>
      </p:sp>
      <p:sp>
        <p:nvSpPr>
          <p:cNvPr id="22" name="Shape 20"/>
          <p:cNvSpPr/>
          <p:nvPr/>
        </p:nvSpPr>
        <p:spPr>
          <a:xfrm>
            <a:off x="411480" y="2788920"/>
            <a:ext cx="8412480" cy="1600200"/>
          </a:xfrm>
          <a:prstGeom prst="roundRect">
            <a:avLst>
              <a:gd name="adj" fmla="val 4571"/>
            </a:avLst>
          </a:prstGeom>
          <a:solidFill>
            <a:srgbClr val="FBEFD0"/>
          </a:solidFill>
          <a:ln w="12700">
            <a:solidFill>
              <a:srgbClr val="F2C15B"/>
            </a:solidFill>
            <a:prstDash val="solid"/>
          </a:ln>
          <a:effectLst>
            <a:outerShdw sx="100000" sy="100000" kx="0" ky="0" algn="bl" rotWithShape="0" blurRad="50800" dist="12700" dir="5400000">
              <a:srgbClr val="1C2E42">
                <a:alpha val="10000"/>
              </a:srgbClr>
            </a:outerShdw>
          </a:effectLst>
        </p:spPr>
      </p:sp>
      <p:sp>
        <p:nvSpPr>
          <p:cNvPr id="23" name="Text 21"/>
          <p:cNvSpPr/>
          <p:nvPr/>
        </p:nvSpPr>
        <p:spPr>
          <a:xfrm>
            <a:off x="594360" y="2953512"/>
            <a:ext cx="1920240" cy="310896"/>
          </a:xfrm>
          <a:prstGeom prst="rect">
            <a:avLst>
              <a:gd name="adj" fmla="val 50000"/>
            </a:avLst>
          </a:prstGeom>
          <a:solidFill>
            <a:srgbClr val="2E7D9A"/>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LANGUAGE OBJECTIVE</a:t>
            </a:r>
            <a:endParaRPr lang="en-US" sz="1000" dirty="0"/>
          </a:p>
        </p:txBody>
      </p:sp>
      <p:sp>
        <p:nvSpPr>
          <p:cNvPr id="24" name="Text 22"/>
          <p:cNvSpPr/>
          <p:nvPr/>
        </p:nvSpPr>
        <p:spPr>
          <a:xfrm>
            <a:off x="2651760" y="2953512"/>
            <a:ext cx="6035040" cy="310896"/>
          </a:xfrm>
          <a:prstGeom prst="rect">
            <a:avLst/>
          </a:prstGeom>
          <a:noFill/>
          <a:ln/>
        </p:spPr>
        <p:txBody>
          <a:bodyPr wrap="square" rtlCol="0" anchor="ctr"/>
          <a:lstStyle/>
          <a:p>
            <a:pPr indent="0" marL="0">
              <a:buNone/>
            </a:pPr>
            <a:r>
              <a:rPr lang="en-US" sz="1300" b="1" dirty="0">
                <a:solidFill>
                  <a:srgbClr val="2E7D9A"/>
                </a:solidFill>
                <a:latin typeface="Outfit" pitchFamily="34" charset="0"/>
                <a:ea typeface="Outfit" pitchFamily="34" charset="-122"/>
                <a:cs typeface="Outfit" pitchFamily="34" charset="-120"/>
              </a:rPr>
              <a:t>I can explain…  </a:t>
            </a:r>
            <a:pPr indent="0" marL="0">
              <a:buNone/>
            </a:pPr>
            <a:r>
              <a:rPr lang="en-US" sz="1100" i="1" dirty="0">
                <a:solidFill>
                  <a:srgbClr val="8A96A3"/>
                </a:solidFill>
                <a:latin typeface="Outfit" pitchFamily="34" charset="0"/>
                <a:ea typeface="Outfit" pitchFamily="34" charset="-122"/>
                <a:cs typeface="Outfit" pitchFamily="34" charset="-120"/>
              </a:rPr>
              <a:t>Puedo explicar…</a:t>
            </a:r>
            <a:endParaRPr lang="en-US" sz="1300" dirty="0"/>
          </a:p>
        </p:txBody>
      </p:sp>
      <p:sp>
        <p:nvSpPr>
          <p:cNvPr id="25" name="Text 23"/>
          <p:cNvSpPr/>
          <p:nvPr/>
        </p:nvSpPr>
        <p:spPr>
          <a:xfrm>
            <a:off x="640080" y="3355848"/>
            <a:ext cx="7955280" cy="914400"/>
          </a:xfrm>
          <a:prstGeom prst="rect">
            <a:avLst/>
          </a:prstGeom>
          <a:noFill/>
          <a:ln/>
        </p:spPr>
        <p:txBody>
          <a:bodyPr wrap="square" rtlCol="0" anchor="t"/>
          <a:lstStyle/>
          <a:p>
            <a:pPr indent="0" marL="0">
              <a:lnSpc>
                <a:spcPct val="105000"/>
              </a:lnSpc>
              <a:buNone/>
            </a:pPr>
            <a:r>
              <a:rPr lang="en-US" sz="1700" dirty="0">
                <a:solidFill>
                  <a:srgbClr val="17324D"/>
                </a:solidFill>
                <a:latin typeface="Hanken Grotesk" pitchFamily="34" charset="0"/>
                <a:ea typeface="Hanken Grotesk" pitchFamily="34" charset="-122"/>
                <a:cs typeface="Hanken Grotesk" pitchFamily="34" charset="-120"/>
              </a:rPr>
              <a:t>I can explain my box plot using the words box plot, median, quartile, and interquartile range.</a:t>
            </a:r>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Launch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3</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LAUNCH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The Wildcats' scores are 4, 6, 8, 10, 12, 14, 15, 18, 22, 24, 28. To build a box plot you need a five-number summary. What five numbers will you need?</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box plot</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median</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quartile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interquartile range</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minimum</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Explore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4</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EXPLORE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As you draw the box from Q1 to Q3, what does the length of the box tell you about the players' scores?</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box plot</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median</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quartile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interquartile range</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spread</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Connect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5</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CONNECT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Team A: Min=40, Q1=52, Med=60, Q3=68, Max=75. Team B: Min=35, Q1=55, Med=61, Q3=65, Max=80. A fan says Team B is better because they scored 80 once. Which team scores high more consistently?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box plot</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median</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quartile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interquartile range</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maximum</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Reflect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6</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REFLECT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A box plot has Q1 = 20 and Q3 = 36. What is the IQR, and what does it represent?</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interquartile range</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quartile</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median</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box plot</a:t>
            </a:r>
            <a:endParaRPr lang="en-US" sz="900" dirty="0"/>
          </a:p>
        </p:txBody>
      </p:sp>
      <p:sp>
        <p:nvSpPr>
          <p:cNvPr id="32" name="Text 30"/>
          <p:cNvSpPr/>
          <p:nvPr/>
        </p:nvSpPr>
        <p:spPr>
          <a:xfrm>
            <a:off x="6263640" y="3666744"/>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spread</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Turn &amp; Talk · Practice / Comenta</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7</a:t>
            </a:r>
            <a:endParaRPr lang="en-US" sz="800" dirty="0"/>
          </a:p>
        </p:txBody>
      </p:sp>
      <p:sp>
        <p:nvSpPr>
          <p:cNvPr id="17" name="Shape 15"/>
          <p:cNvSpPr/>
          <p:nvPr/>
        </p:nvSpPr>
        <p:spPr>
          <a:xfrm>
            <a:off x="411480" y="685800"/>
            <a:ext cx="557784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68680"/>
            <a:ext cx="2194560" cy="310896"/>
          </a:xfrm>
          <a:prstGeom prst="rect">
            <a:avLst>
              <a:gd name="adj" fmla="val 50000"/>
            </a:avLst>
          </a:prstGeom>
          <a:solidFill>
            <a:srgbClr val="2E7D9A"/>
          </a:solidFill>
          <a:ln/>
        </p:spPr>
        <p:txBody>
          <a:bodyPr wrap="square" rtlCol="0" anchor="ctr"/>
          <a:lstStyle/>
          <a:p>
            <a:pPr algn="ctr" indent="0" marL="0">
              <a:buNone/>
            </a:pPr>
            <a:r>
              <a:rPr lang="en-US" sz="950" b="1" dirty="0">
                <a:solidFill>
                  <a:srgbClr val="FFFFFF"/>
                </a:solidFill>
                <a:latin typeface="Outfit" pitchFamily="34" charset="0"/>
                <a:ea typeface="Outfit" pitchFamily="34" charset="-122"/>
                <a:cs typeface="Outfit" pitchFamily="34" charset="-120"/>
              </a:rPr>
              <a:t>💬 PRACTICE DISCUSSION</a:t>
            </a:r>
            <a:endParaRPr lang="en-US" sz="950" dirty="0"/>
          </a:p>
        </p:txBody>
      </p:sp>
      <p:sp>
        <p:nvSpPr>
          <p:cNvPr id="19" name="Text 17"/>
          <p:cNvSpPr/>
          <p:nvPr/>
        </p:nvSpPr>
        <p:spPr>
          <a:xfrm>
            <a:off x="594360" y="1280160"/>
            <a:ext cx="5212080" cy="274320"/>
          </a:xfrm>
          <a:prstGeom prst="rect">
            <a:avLst/>
          </a:prstGeom>
          <a:noFill/>
          <a:ln/>
        </p:spPr>
        <p:txBody>
          <a:bodyPr wrap="square" rtlCol="0" anchor="ctr"/>
          <a:lstStyle/>
          <a:p>
            <a:pPr indent="0" marL="0">
              <a:buNone/>
            </a:pPr>
            <a:r>
              <a:rPr lang="en-US" sz="950" i="1" dirty="0">
                <a:solidFill>
                  <a:srgbClr val="8A96A3"/>
                </a:solidFill>
                <a:latin typeface="Hanken Grotesk" pitchFamily="34" charset="0"/>
                <a:ea typeface="Hanken Grotesk" pitchFamily="34" charset="-122"/>
                <a:cs typeface="Hanken Grotesk" pitchFamily="34" charset="-120"/>
              </a:rPr>
              <a:t>Talk with your partner. Use full sentences and math words.</a:t>
            </a:r>
            <a:endParaRPr lang="en-US" sz="950" dirty="0"/>
          </a:p>
        </p:txBody>
      </p:sp>
      <p:sp>
        <p:nvSpPr>
          <p:cNvPr id="20" name="Text 18"/>
          <p:cNvSpPr/>
          <p:nvPr/>
        </p:nvSpPr>
        <p:spPr>
          <a:xfrm>
            <a:off x="594360" y="1627632"/>
            <a:ext cx="5212080" cy="1828800"/>
          </a:xfrm>
          <a:prstGeom prst="rect">
            <a:avLst/>
          </a:prstGeom>
          <a:noFill/>
          <a:ln/>
        </p:spPr>
        <p:txBody>
          <a:bodyPr wrap="square" rtlCol="0" anchor="t"/>
          <a:lstStyle/>
          <a:p>
            <a:pPr indent="0" marL="0">
              <a:lnSpc>
                <a:spcPct val="108000"/>
              </a:lnSpc>
              <a:buNone/>
            </a:pPr>
            <a:r>
              <a:rPr lang="en-US" sz="1400" dirty="0">
                <a:solidFill>
                  <a:srgbClr val="17324D"/>
                </a:solidFill>
                <a:latin typeface="Hanken Grotesk" pitchFamily="34" charset="0"/>
                <a:ea typeface="Hanken Grotesk" pitchFamily="34" charset="-122"/>
                <a:cs typeface="Hanken Grotesk" pitchFamily="34" charset="-120"/>
              </a:rPr>
              <a:t>During practice on Display Data: Box Plots, what strategy did you use when a problem felt tricky?</a:t>
            </a:r>
            <a:endParaRPr lang="en-US" sz="1400" dirty="0"/>
          </a:p>
        </p:txBody>
      </p:sp>
      <p:sp>
        <p:nvSpPr>
          <p:cNvPr id="21" name="Text 19"/>
          <p:cNvSpPr/>
          <p:nvPr/>
        </p:nvSpPr>
        <p:spPr>
          <a:xfrm>
            <a:off x="594360" y="3703320"/>
            <a:ext cx="521208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partner talk here:</a:t>
            </a:r>
            <a:endParaRPr lang="en-US" sz="900" dirty="0"/>
          </a:p>
        </p:txBody>
      </p:sp>
      <p:sp>
        <p:nvSpPr>
          <p:cNvPr id="22" name="Shape 20"/>
          <p:cNvSpPr/>
          <p:nvPr/>
        </p:nvSpPr>
        <p:spPr>
          <a:xfrm>
            <a:off x="594360" y="4114800"/>
            <a:ext cx="5212080" cy="0"/>
          </a:xfrm>
          <a:prstGeom prst="line">
            <a:avLst/>
          </a:prstGeom>
          <a:noFill/>
          <a:ln w="9525">
            <a:solidFill>
              <a:srgbClr val="C7CDD2"/>
            </a:solidFill>
            <a:prstDash val="dash"/>
          </a:ln>
        </p:spPr>
      </p:sp>
      <p:sp>
        <p:nvSpPr>
          <p:cNvPr id="23" name="Shape 21"/>
          <p:cNvSpPr/>
          <p:nvPr/>
        </p:nvSpPr>
        <p:spPr>
          <a:xfrm>
            <a:off x="594360" y="4407408"/>
            <a:ext cx="5212080" cy="0"/>
          </a:xfrm>
          <a:prstGeom prst="line">
            <a:avLst/>
          </a:prstGeom>
          <a:noFill/>
          <a:ln w="9525">
            <a:solidFill>
              <a:srgbClr val="C7CDD2"/>
            </a:solidFill>
            <a:prstDash val="dash"/>
          </a:ln>
        </p:spPr>
      </p:sp>
      <p:sp>
        <p:nvSpPr>
          <p:cNvPr id="24" name="Shape 22"/>
          <p:cNvSpPr/>
          <p:nvPr/>
        </p:nvSpPr>
        <p:spPr>
          <a:xfrm>
            <a:off x="6080760" y="685800"/>
            <a:ext cx="2697480" cy="4023360"/>
          </a:xfrm>
          <a:prstGeom prst="roundRect">
            <a:avLst>
              <a:gd name="adj" fmla="val 2712"/>
            </a:avLst>
          </a:prstGeom>
          <a:solidFill>
            <a:srgbClr val="DFF2EE"/>
          </a:solidFill>
          <a:ln w="12700">
            <a:solidFill>
              <a:srgbClr val="1FA6A2"/>
            </a:solidFill>
            <a:prstDash val="solid"/>
          </a:ln>
          <a:effectLst>
            <a:outerShdw sx="100000" sy="100000" kx="0" ky="0" algn="bl" rotWithShape="0" blurRad="50800" dist="12700" dir="5400000">
              <a:srgbClr val="1C2E42">
                <a:alpha val="10000"/>
              </a:srgbClr>
            </a:outerShdw>
          </a:effectLst>
        </p:spPr>
      </p:sp>
      <p:sp>
        <p:nvSpPr>
          <p:cNvPr id="25" name="Text 23"/>
          <p:cNvSpPr/>
          <p:nvPr/>
        </p:nvSpPr>
        <p:spPr>
          <a:xfrm>
            <a:off x="6080760" y="685800"/>
            <a:ext cx="269748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Sentence starters</a:t>
            </a:r>
            <a:endParaRPr lang="en-US" sz="1000" dirty="0"/>
          </a:p>
        </p:txBody>
      </p:sp>
      <p:sp>
        <p:nvSpPr>
          <p:cNvPr id="26" name="Text 24"/>
          <p:cNvSpPr/>
          <p:nvPr/>
        </p:nvSpPr>
        <p:spPr>
          <a:xfrm>
            <a:off x="6263640" y="1051560"/>
            <a:ext cx="2377440" cy="1280160"/>
          </a:xfrm>
          <a:prstGeom prst="rect">
            <a:avLst/>
          </a:prstGeom>
          <a:noFill/>
          <a:ln/>
        </p:spPr>
        <p:txBody>
          <a:bodyPr wrap="square" rtlCol="0" anchor="t"/>
          <a:lstStyle/>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think ___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I agree/disagree because ___.</a:t>
            </a:r>
            <a:endParaRPr lang="en-US" sz="1000" dirty="0"/>
          </a:p>
          <a:p>
            <a:pPr indent="0" marL="0">
              <a:lnSpc>
                <a:spcPct val="110000"/>
              </a:lnSpc>
              <a:buNone/>
            </a:pPr>
            <a:r>
              <a:rPr lang="en-US" sz="1000" dirty="0">
                <a:solidFill>
                  <a:srgbClr val="17324D"/>
                </a:solidFill>
                <a:latin typeface="Hanken Grotesk" pitchFamily="34" charset="0"/>
                <a:ea typeface="Hanken Grotesk" pitchFamily="34" charset="-122"/>
                <a:cs typeface="Hanken Grotesk" pitchFamily="34" charset="-120"/>
              </a:rPr>
              <a:t>•  My evidence is ___.</a:t>
            </a:r>
            <a:endParaRPr lang="en-US" sz="1000" dirty="0"/>
          </a:p>
        </p:txBody>
      </p:sp>
      <p:sp>
        <p:nvSpPr>
          <p:cNvPr id="27" name="Text 25"/>
          <p:cNvSpPr/>
          <p:nvPr/>
        </p:nvSpPr>
        <p:spPr>
          <a:xfrm>
            <a:off x="6080760" y="2423160"/>
            <a:ext cx="269748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Word bank</a:t>
            </a:r>
            <a:endParaRPr lang="en-US" sz="1000" dirty="0"/>
          </a:p>
        </p:txBody>
      </p:sp>
      <p:sp>
        <p:nvSpPr>
          <p:cNvPr id="28" name="Text 26"/>
          <p:cNvSpPr/>
          <p:nvPr/>
        </p:nvSpPr>
        <p:spPr>
          <a:xfrm>
            <a:off x="62636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Box Plot</a:t>
            </a:r>
            <a:endParaRPr lang="en-US" sz="900" dirty="0"/>
          </a:p>
        </p:txBody>
      </p:sp>
      <p:sp>
        <p:nvSpPr>
          <p:cNvPr id="29" name="Text 27"/>
          <p:cNvSpPr/>
          <p:nvPr/>
        </p:nvSpPr>
        <p:spPr>
          <a:xfrm>
            <a:off x="7520940" y="2788920"/>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Median</a:t>
            </a:r>
            <a:endParaRPr lang="en-US" sz="900" dirty="0"/>
          </a:p>
        </p:txBody>
      </p:sp>
      <p:sp>
        <p:nvSpPr>
          <p:cNvPr id="30" name="Text 28"/>
          <p:cNvSpPr/>
          <p:nvPr/>
        </p:nvSpPr>
        <p:spPr>
          <a:xfrm>
            <a:off x="62636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Quartile</a:t>
            </a:r>
            <a:endParaRPr lang="en-US" sz="900" dirty="0"/>
          </a:p>
        </p:txBody>
      </p:sp>
      <p:sp>
        <p:nvSpPr>
          <p:cNvPr id="31" name="Text 29"/>
          <p:cNvSpPr/>
          <p:nvPr/>
        </p:nvSpPr>
        <p:spPr>
          <a:xfrm>
            <a:off x="7520940" y="3227832"/>
            <a:ext cx="1120140" cy="329184"/>
          </a:xfrm>
          <a:prstGeom prst="roundRect">
            <a:avLst>
              <a:gd name="adj" fmla="val 13889"/>
            </a:avLst>
          </a:prstGeom>
          <a:solidFill>
            <a:srgbClr val="FFFFFF"/>
          </a:solidFill>
          <a:ln w="12700">
            <a:solidFill>
              <a:srgbClr val="D6DBDF"/>
            </a:solidFill>
          </a:ln>
        </p:spPr>
        <p:txBody>
          <a:bodyPr wrap="square" rtlCol="0" anchor="ctr"/>
          <a:lstStyle/>
          <a:p>
            <a:pPr algn="ctr" indent="0" marL="0">
              <a:buNone/>
            </a:pPr>
            <a:r>
              <a:rPr lang="en-US" sz="900" b="1" dirty="0">
                <a:solidFill>
                  <a:srgbClr val="17324D"/>
                </a:solidFill>
                <a:latin typeface="Hanken Grotesk" pitchFamily="34" charset="0"/>
                <a:ea typeface="Hanken Grotesk" pitchFamily="34" charset="-122"/>
                <a:cs typeface="Hanken Grotesk" pitchFamily="34" charset="-120"/>
              </a:rPr>
              <a:t>Interquartile Range</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Be Curious / Sé Curioso</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8</a:t>
            </a:r>
            <a:endParaRPr lang="en-US" sz="800" dirty="0"/>
          </a:p>
        </p:txBody>
      </p:sp>
      <p:sp>
        <p:nvSpPr>
          <p:cNvPr id="17" name="Shape 15"/>
          <p:cNvSpPr/>
          <p:nvPr/>
        </p:nvSpPr>
        <p:spPr>
          <a:xfrm>
            <a:off x="411480" y="685800"/>
            <a:ext cx="4160520" cy="4023360"/>
          </a:xfrm>
          <a:prstGeom prst="roundRect">
            <a:avLst>
              <a:gd name="adj" fmla="val 1818"/>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18" name="Text 16"/>
          <p:cNvSpPr/>
          <p:nvPr/>
        </p:nvSpPr>
        <p:spPr>
          <a:xfrm>
            <a:off x="594360" y="841248"/>
            <a:ext cx="13716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VISUAL PROMPT</a:t>
            </a:r>
            <a:endParaRPr lang="en-US" sz="900" dirty="0"/>
          </a:p>
        </p:txBody>
      </p:sp>
      <p:sp>
        <p:nvSpPr>
          <p:cNvPr id="19" name="Text 17"/>
          <p:cNvSpPr/>
          <p:nvPr/>
        </p:nvSpPr>
        <p:spPr>
          <a:xfrm>
            <a:off x="594360" y="1207008"/>
            <a:ext cx="3794760" cy="274320"/>
          </a:xfrm>
          <a:prstGeom prst="rect">
            <a:avLst/>
          </a:prstGeom>
          <a:noFill/>
          <a:ln/>
        </p:spPr>
        <p:txBody>
          <a:bodyPr wrap="square" rtlCol="0" anchor="ctr"/>
          <a:lstStyle/>
          <a:p>
            <a:pPr indent="0" marL="0">
              <a:buNone/>
            </a:pPr>
            <a:r>
              <a:rPr lang="en-US" sz="1100" b="1" dirty="0">
                <a:solidFill>
                  <a:srgbClr val="17324D"/>
                </a:solidFill>
                <a:latin typeface="Outfit" pitchFamily="34" charset="0"/>
                <a:ea typeface="Outfit" pitchFamily="34" charset="-122"/>
                <a:cs typeface="Outfit" pitchFamily="34" charset="-120"/>
              </a:rPr>
              <a:t>Team Scoring Breakdown</a:t>
            </a:r>
            <a:endParaRPr lang="en-US" sz="1100" dirty="0"/>
          </a:p>
        </p:txBody>
      </p:sp>
      <p:sp>
        <p:nvSpPr>
          <p:cNvPr id="20" name="Text 18"/>
          <p:cNvSpPr/>
          <p:nvPr/>
        </p:nvSpPr>
        <p:spPr>
          <a:xfrm>
            <a:off x="594360" y="1508760"/>
            <a:ext cx="3794760" cy="1554480"/>
          </a:xfrm>
          <a:prstGeom prst="rect">
            <a:avLst/>
          </a:prstGeom>
          <a:noFill/>
          <a:ln/>
        </p:spPr>
        <p:txBody>
          <a:bodyPr wrap="square" rtlCol="0" anchor="t"/>
          <a:lstStyle/>
          <a:p>
            <a:pPr indent="0" marL="0">
              <a:buNone/>
            </a:pPr>
            <a:r>
              <a:rPr lang="en-US" sz="1150" dirty="0">
                <a:solidFill>
                  <a:srgbClr val="24323F"/>
                </a:solidFill>
                <a:latin typeface="Hanken Grotesk" pitchFamily="34" charset="0"/>
                <a:ea typeface="Hanken Grotesk" pitchFamily="34" charset="-122"/>
                <a:cs typeface="Hanken Grotesk" pitchFamily="34" charset="-120"/>
              </a:rPr>
              <a:t>The basketball league wants to compare scoring across teams. Here are the points scored by each player on the Wildcats in their last game: 4, 6, 8, 10, 12, 14, 15, 18, 22, 24, 28. The league needs a quick visual that shows the spread, the middle 50%, and any high or low scorers. Time to build a box plot!</a:t>
            </a:r>
            <a:endParaRPr lang="en-US" sz="1150" dirty="0"/>
          </a:p>
        </p:txBody>
      </p:sp>
      <p:sp>
        <p:nvSpPr>
          <p:cNvPr id="21" name="Text 19"/>
          <p:cNvSpPr/>
          <p:nvPr/>
        </p:nvSpPr>
        <p:spPr>
          <a:xfrm>
            <a:off x="594360" y="3154680"/>
            <a:ext cx="3657600" cy="228600"/>
          </a:xfrm>
          <a:prstGeom prst="rect">
            <a:avLst/>
          </a:prstGeom>
          <a:noFill/>
          <a:ln/>
        </p:spPr>
        <p:txBody>
          <a:bodyPr wrap="square" rtlCol="0" anchor="ctr"/>
          <a:lstStyle/>
          <a:p>
            <a:pPr indent="0" marL="0">
              <a:buNone/>
            </a:pPr>
            <a:r>
              <a:rPr lang="en-US" sz="900" i="1" dirty="0">
                <a:solidFill>
                  <a:srgbClr val="8A96A3"/>
                </a:solidFill>
                <a:latin typeface="Hanken Grotesk" pitchFamily="34" charset="0"/>
                <a:ea typeface="Hanken Grotesk" pitchFamily="34" charset="-122"/>
                <a:cs typeface="Hanken Grotesk" pitchFamily="34" charset="-120"/>
              </a:rPr>
              <a:t>Jot your first idea:</a:t>
            </a:r>
            <a:endParaRPr lang="en-US" sz="900" dirty="0"/>
          </a:p>
        </p:txBody>
      </p:sp>
      <p:sp>
        <p:nvSpPr>
          <p:cNvPr id="22" name="Shape 20"/>
          <p:cNvSpPr/>
          <p:nvPr/>
        </p:nvSpPr>
        <p:spPr>
          <a:xfrm>
            <a:off x="594360" y="3566160"/>
            <a:ext cx="3794760" cy="0"/>
          </a:xfrm>
          <a:prstGeom prst="line">
            <a:avLst/>
          </a:prstGeom>
          <a:noFill/>
          <a:ln w="9525">
            <a:solidFill>
              <a:srgbClr val="C7CDD2"/>
            </a:solidFill>
            <a:prstDash val="dash"/>
          </a:ln>
        </p:spPr>
      </p:sp>
      <p:sp>
        <p:nvSpPr>
          <p:cNvPr id="23" name="Shape 21"/>
          <p:cNvSpPr/>
          <p:nvPr/>
        </p:nvSpPr>
        <p:spPr>
          <a:xfrm>
            <a:off x="594360" y="3886200"/>
            <a:ext cx="3794760" cy="0"/>
          </a:xfrm>
          <a:prstGeom prst="line">
            <a:avLst/>
          </a:prstGeom>
          <a:noFill/>
          <a:ln w="9525">
            <a:solidFill>
              <a:srgbClr val="C7CDD2"/>
            </a:solidFill>
            <a:prstDash val="dash"/>
          </a:ln>
        </p:spPr>
      </p:sp>
      <p:sp>
        <p:nvSpPr>
          <p:cNvPr id="24" name="Shape 22"/>
          <p:cNvSpPr/>
          <p:nvPr/>
        </p:nvSpPr>
        <p:spPr>
          <a:xfrm>
            <a:off x="594360" y="4206240"/>
            <a:ext cx="3794760" cy="0"/>
          </a:xfrm>
          <a:prstGeom prst="line">
            <a:avLst/>
          </a:prstGeom>
          <a:noFill/>
          <a:ln w="9525">
            <a:solidFill>
              <a:srgbClr val="C7CDD2"/>
            </a:solidFill>
            <a:prstDash val="dash"/>
          </a:ln>
        </p:spPr>
      </p:sp>
      <p:sp>
        <p:nvSpPr>
          <p:cNvPr id="25" name="Shape 23"/>
          <p:cNvSpPr/>
          <p:nvPr/>
        </p:nvSpPr>
        <p:spPr>
          <a:xfrm>
            <a:off x="4709160" y="685800"/>
            <a:ext cx="4114800" cy="1920240"/>
          </a:xfrm>
          <a:prstGeom prst="roundRect">
            <a:avLst>
              <a:gd name="adj" fmla="val 3810"/>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6" name="Text 24"/>
          <p:cNvSpPr/>
          <p:nvPr/>
        </p:nvSpPr>
        <p:spPr>
          <a:xfrm>
            <a:off x="4709160" y="685800"/>
            <a:ext cx="4114800" cy="274320"/>
          </a:xfrm>
          <a:prstGeom prst="rect">
            <a:avLst/>
          </a:prstGeom>
          <a:solidFill>
            <a:srgbClr val="1FA6A2"/>
          </a:solidFill>
          <a:ln/>
        </p:spPr>
        <p:txBody>
          <a:bodyPr wrap="square" rtlCol="0" anchor="ctr"/>
          <a:lstStyle/>
          <a:p>
            <a:pPr algn="ctr" indent="0" marL="0">
              <a:buNone/>
            </a:pPr>
            <a:r>
              <a:rPr lang="en-US" sz="1000" b="1" dirty="0">
                <a:solidFill>
                  <a:srgbClr val="FFFFFF"/>
                </a:solidFill>
                <a:latin typeface="Outfit" pitchFamily="34" charset="0"/>
                <a:ea typeface="Outfit" pitchFamily="34" charset="-122"/>
                <a:cs typeface="Outfit" pitchFamily="34" charset="-120"/>
              </a:rPr>
              <a:t>👁  I Notice…</a:t>
            </a:r>
            <a:endParaRPr lang="en-US" sz="1000" dirty="0"/>
          </a:p>
        </p:txBody>
      </p:sp>
      <p:sp>
        <p:nvSpPr>
          <p:cNvPr id="27" name="Text 25"/>
          <p:cNvSpPr/>
          <p:nvPr/>
        </p:nvSpPr>
        <p:spPr>
          <a:xfrm>
            <a:off x="4892040" y="1051560"/>
            <a:ext cx="3749040" cy="146304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are the lowest and highest scores?</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score is in the middle of the data?</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Are the scores bunched together or spread out?</a:t>
            </a:r>
            <a:endParaRPr lang="en-US" sz="1000" dirty="0"/>
          </a:p>
        </p:txBody>
      </p:sp>
      <p:sp>
        <p:nvSpPr>
          <p:cNvPr id="28" name="Shape 26"/>
          <p:cNvSpPr/>
          <p:nvPr/>
        </p:nvSpPr>
        <p:spPr>
          <a:xfrm>
            <a:off x="4709160" y="2743200"/>
            <a:ext cx="4114800" cy="1965960"/>
          </a:xfrm>
          <a:prstGeom prst="roundRect">
            <a:avLst>
              <a:gd name="adj" fmla="val 3721"/>
            </a:avLst>
          </a:prstGeom>
          <a:solidFill>
            <a:srgbClr val="FFFFFF"/>
          </a:solidFill>
          <a:ln w="12700">
            <a:solidFill>
              <a:srgbClr val="D6DBDF"/>
            </a:solidFill>
            <a:prstDash val="solid"/>
          </a:ln>
          <a:effectLst>
            <a:outerShdw sx="100000" sy="100000" kx="0" ky="0" algn="bl" rotWithShape="0" blurRad="50800" dist="12700" dir="5400000">
              <a:srgbClr val="1C2E42">
                <a:alpha val="10000"/>
              </a:srgbClr>
            </a:outerShdw>
          </a:effectLst>
        </p:spPr>
      </p:sp>
      <p:sp>
        <p:nvSpPr>
          <p:cNvPr id="29" name="Text 27"/>
          <p:cNvSpPr/>
          <p:nvPr/>
        </p:nvSpPr>
        <p:spPr>
          <a:xfrm>
            <a:off x="4709160" y="2743200"/>
            <a:ext cx="4114800" cy="274320"/>
          </a:xfrm>
          <a:prstGeom prst="rect">
            <a:avLst/>
          </a:prstGeom>
          <a:solidFill>
            <a:srgbClr val="F2C15B"/>
          </a:solidFill>
          <a:ln/>
        </p:spPr>
        <p:txBody>
          <a:bodyPr wrap="square" rtlCol="0" anchor="ctr"/>
          <a:lstStyle/>
          <a:p>
            <a:pPr algn="ctr" indent="0" marL="0">
              <a:buNone/>
            </a:pPr>
            <a:r>
              <a:rPr lang="en-US" sz="1000" b="1" dirty="0">
                <a:solidFill>
                  <a:srgbClr val="17324D"/>
                </a:solidFill>
                <a:latin typeface="Outfit" pitchFamily="34" charset="0"/>
                <a:ea typeface="Outfit" pitchFamily="34" charset="-122"/>
                <a:cs typeface="Outfit" pitchFamily="34" charset="-120"/>
              </a:rPr>
              <a:t>💭  I Wonder…</a:t>
            </a:r>
            <a:endParaRPr lang="en-US" sz="1000" dirty="0"/>
          </a:p>
        </p:txBody>
      </p:sp>
      <p:sp>
        <p:nvSpPr>
          <p:cNvPr id="30" name="Text 28"/>
          <p:cNvSpPr/>
          <p:nvPr/>
        </p:nvSpPr>
        <p:spPr>
          <a:xfrm>
            <a:off x="4892040" y="3108960"/>
            <a:ext cx="3749040" cy="1508760"/>
          </a:xfrm>
          <a:prstGeom prst="rect">
            <a:avLst/>
          </a:prstGeom>
          <a:noFill/>
          <a:ln/>
        </p:spPr>
        <p:txBody>
          <a:bodyPr wrap="square" rtlCol="0" anchor="t"/>
          <a:lstStyle/>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How can you show the spread of all this data in one picture?</a:t>
            </a:r>
            <a:endParaRPr lang="en-US" sz="1000" dirty="0"/>
          </a:p>
          <a:p>
            <a:pPr indent="0" marL="0">
              <a:lnSpc>
                <a:spcPct val="110000"/>
              </a:lnSpc>
              <a:buNone/>
            </a:pPr>
            <a:r>
              <a:rPr lang="en-US" sz="1000" dirty="0">
                <a:solidFill>
                  <a:srgbClr val="24323F"/>
                </a:solidFill>
                <a:latin typeface="Hanken Grotesk" pitchFamily="34" charset="0"/>
                <a:ea typeface="Hanken Grotesk" pitchFamily="34" charset="-122"/>
                <a:cs typeface="Hanken Grotesk" pitchFamily="34" charset="-120"/>
              </a:rPr>
              <a:t>•  What does the 'middle half' of the data look like?</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4EC"/>
        </a:solidFill>
      </p:bgPr>
    </p:bg>
    <p:spTree>
      <p:nvGrpSpPr>
        <p:cNvPr id="1" name=""/>
        <p:cNvGrpSpPr/>
        <p:nvPr/>
      </p:nvGrpSpPr>
      <p:grpSpPr>
        <a:xfrm>
          <a:off x="0" y="0"/>
          <a:ext cx="0" cy="0"/>
          <a:chOff x="0" y="0"/>
          <a:chExt cx="0" cy="0"/>
        </a:xfrm>
      </p:grpSpPr>
      <p:sp>
        <p:nvSpPr>
          <p:cNvPr id="2" name="Shape 0"/>
          <p:cNvSpPr/>
          <p:nvPr/>
        </p:nvSpPr>
        <p:spPr>
          <a:xfrm>
            <a:off x="0" y="0"/>
            <a:ext cx="9144000" cy="475488"/>
          </a:xfrm>
          <a:prstGeom prst="rect">
            <a:avLst/>
          </a:prstGeom>
          <a:solidFill>
            <a:srgbClr val="17324D"/>
          </a:solidFill>
          <a:ln/>
        </p:spPr>
      </p:sp>
      <p:sp>
        <p:nvSpPr>
          <p:cNvPr id="3" name="Text 1"/>
          <p:cNvSpPr/>
          <p:nvPr/>
        </p:nvSpPr>
        <p:spPr>
          <a:xfrm>
            <a:off x="274320" y="0"/>
            <a:ext cx="2194560" cy="475488"/>
          </a:xfrm>
          <a:prstGeom prst="rect">
            <a:avLst/>
          </a:prstGeom>
          <a:noFill/>
          <a:ln/>
        </p:spPr>
        <p:txBody>
          <a:bodyPr wrap="square" rtlCol="0" anchor="ctr"/>
          <a:lstStyle/>
          <a:p>
            <a:pPr indent="0" marL="0">
              <a:buNone/>
            </a:pPr>
            <a:r>
              <a:rPr lang="en-US" sz="850" b="1" spc="100" kern="0" dirty="0">
                <a:solidFill>
                  <a:srgbClr val="BFE6E2"/>
                </a:solidFill>
                <a:latin typeface="Outfit" pitchFamily="34" charset="0"/>
                <a:ea typeface="Outfit" pitchFamily="34" charset="-122"/>
                <a:cs typeface="Outfit" pitchFamily="34" charset="-120"/>
              </a:rPr>
              <a:t>NEFT TEACHER</a:t>
            </a:r>
            <a:endParaRPr lang="en-US" sz="850" dirty="0"/>
          </a:p>
        </p:txBody>
      </p:sp>
      <p:sp>
        <p:nvSpPr>
          <p:cNvPr id="4" name="Text 2"/>
          <p:cNvSpPr/>
          <p:nvPr/>
        </p:nvSpPr>
        <p:spPr>
          <a:xfrm>
            <a:off x="1737360" y="0"/>
            <a:ext cx="5120640" cy="475488"/>
          </a:xfrm>
          <a:prstGeom prst="rect">
            <a:avLst/>
          </a:prstGeom>
          <a:noFill/>
          <a:ln/>
        </p:spPr>
        <p:txBody>
          <a:bodyPr wrap="square" rtlCol="0" anchor="ctr"/>
          <a:lstStyle/>
          <a:p>
            <a:pPr indent="0" marL="0">
              <a:buNone/>
            </a:pPr>
            <a:r>
              <a:rPr lang="en-US" sz="1500" b="1" dirty="0">
                <a:solidFill>
                  <a:srgbClr val="FFFFFF"/>
                </a:solidFill>
                <a:latin typeface="Outfit" pitchFamily="34" charset="0"/>
                <a:ea typeface="Outfit" pitchFamily="34" charset="-122"/>
                <a:cs typeface="Outfit" pitchFamily="34" charset="-120"/>
              </a:rPr>
              <a:t>Vocabulary / Vocabulario</a:t>
            </a:r>
            <a:endParaRPr lang="en-US" sz="1500" dirty="0"/>
          </a:p>
        </p:txBody>
      </p:sp>
      <p:sp>
        <p:nvSpPr>
          <p:cNvPr id="5" name="Text 3"/>
          <p:cNvSpPr/>
          <p:nvPr/>
        </p:nvSpPr>
        <p:spPr>
          <a:xfrm>
            <a:off x="7360920" y="100584"/>
            <a:ext cx="914400" cy="274320"/>
          </a:xfrm>
          <a:prstGeom prst="rect">
            <a:avLst>
              <a:gd name="adj" fmla="val 50000"/>
            </a:avLst>
          </a:prstGeom>
          <a:solidFill>
            <a:srgbClr val="2E7D9A"/>
          </a:solidFill>
          <a:ln/>
        </p:spPr>
        <p:txBody>
          <a:bodyPr wrap="square" rtlCol="0" anchor="ctr"/>
          <a:lstStyle/>
          <a:p>
            <a:pPr algn="ctr" indent="0" marL="0">
              <a:buNone/>
            </a:pPr>
            <a:r>
              <a:rPr lang="en-US" sz="900" b="1" dirty="0">
                <a:solidFill>
                  <a:srgbClr val="FFFFFF"/>
                </a:solidFill>
                <a:latin typeface="Outfit" pitchFamily="34" charset="0"/>
                <a:ea typeface="Outfit" pitchFamily="34" charset="-122"/>
                <a:cs typeface="Outfit" pitchFamily="34" charset="-120"/>
              </a:rPr>
              <a:t>6.SP.4</a:t>
            </a:r>
            <a:endParaRPr lang="en-US" sz="900" dirty="0"/>
          </a:p>
        </p:txBody>
      </p:sp>
      <p:sp>
        <p:nvSpPr>
          <p:cNvPr id="6" name="Shape 4"/>
          <p:cNvSpPr/>
          <p:nvPr/>
        </p:nvSpPr>
        <p:spPr>
          <a:xfrm>
            <a:off x="73152" y="685800"/>
            <a:ext cx="109728" cy="109728"/>
          </a:xfrm>
          <a:prstGeom prst="ellipse">
            <a:avLst/>
          </a:prstGeom>
          <a:solidFill>
            <a:srgbClr val="CBD3D9"/>
          </a:solidFill>
          <a:ln/>
        </p:spPr>
      </p:sp>
      <p:sp>
        <p:nvSpPr>
          <p:cNvPr id="7" name="Shape 5"/>
          <p:cNvSpPr/>
          <p:nvPr/>
        </p:nvSpPr>
        <p:spPr>
          <a:xfrm>
            <a:off x="73152" y="1161288"/>
            <a:ext cx="109728" cy="109728"/>
          </a:xfrm>
          <a:prstGeom prst="ellipse">
            <a:avLst/>
          </a:prstGeom>
          <a:solidFill>
            <a:srgbClr val="CBD3D9"/>
          </a:solidFill>
          <a:ln/>
        </p:spPr>
      </p:sp>
      <p:sp>
        <p:nvSpPr>
          <p:cNvPr id="8" name="Shape 6"/>
          <p:cNvSpPr/>
          <p:nvPr/>
        </p:nvSpPr>
        <p:spPr>
          <a:xfrm>
            <a:off x="73152" y="1636776"/>
            <a:ext cx="109728" cy="109728"/>
          </a:xfrm>
          <a:prstGeom prst="ellipse">
            <a:avLst/>
          </a:prstGeom>
          <a:solidFill>
            <a:srgbClr val="CBD3D9"/>
          </a:solidFill>
          <a:ln/>
        </p:spPr>
      </p:sp>
      <p:sp>
        <p:nvSpPr>
          <p:cNvPr id="9" name="Shape 7"/>
          <p:cNvSpPr/>
          <p:nvPr/>
        </p:nvSpPr>
        <p:spPr>
          <a:xfrm>
            <a:off x="73152" y="2112264"/>
            <a:ext cx="109728" cy="109728"/>
          </a:xfrm>
          <a:prstGeom prst="ellipse">
            <a:avLst/>
          </a:prstGeom>
          <a:solidFill>
            <a:srgbClr val="CBD3D9"/>
          </a:solidFill>
          <a:ln/>
        </p:spPr>
      </p:sp>
      <p:sp>
        <p:nvSpPr>
          <p:cNvPr id="10" name="Shape 8"/>
          <p:cNvSpPr/>
          <p:nvPr/>
        </p:nvSpPr>
        <p:spPr>
          <a:xfrm>
            <a:off x="73152" y="2587752"/>
            <a:ext cx="109728" cy="109728"/>
          </a:xfrm>
          <a:prstGeom prst="ellipse">
            <a:avLst/>
          </a:prstGeom>
          <a:solidFill>
            <a:srgbClr val="CBD3D9"/>
          </a:solidFill>
          <a:ln/>
        </p:spPr>
      </p:sp>
      <p:sp>
        <p:nvSpPr>
          <p:cNvPr id="11" name="Shape 9"/>
          <p:cNvSpPr/>
          <p:nvPr/>
        </p:nvSpPr>
        <p:spPr>
          <a:xfrm>
            <a:off x="73152" y="3063240"/>
            <a:ext cx="109728" cy="109728"/>
          </a:xfrm>
          <a:prstGeom prst="ellipse">
            <a:avLst/>
          </a:prstGeom>
          <a:solidFill>
            <a:srgbClr val="CBD3D9"/>
          </a:solidFill>
          <a:ln/>
        </p:spPr>
      </p:sp>
      <p:sp>
        <p:nvSpPr>
          <p:cNvPr id="12" name="Shape 10"/>
          <p:cNvSpPr/>
          <p:nvPr/>
        </p:nvSpPr>
        <p:spPr>
          <a:xfrm>
            <a:off x="73152" y="3538728"/>
            <a:ext cx="109728" cy="109728"/>
          </a:xfrm>
          <a:prstGeom prst="ellipse">
            <a:avLst/>
          </a:prstGeom>
          <a:solidFill>
            <a:srgbClr val="CBD3D9"/>
          </a:solidFill>
          <a:ln/>
        </p:spPr>
      </p:sp>
      <p:sp>
        <p:nvSpPr>
          <p:cNvPr id="13" name="Shape 11"/>
          <p:cNvSpPr/>
          <p:nvPr/>
        </p:nvSpPr>
        <p:spPr>
          <a:xfrm>
            <a:off x="73152" y="4014216"/>
            <a:ext cx="109728" cy="109728"/>
          </a:xfrm>
          <a:prstGeom prst="ellipse">
            <a:avLst/>
          </a:prstGeom>
          <a:solidFill>
            <a:srgbClr val="CBD3D9"/>
          </a:solidFill>
          <a:ln/>
        </p:spPr>
      </p:sp>
      <p:sp>
        <p:nvSpPr>
          <p:cNvPr id="14" name="Shape 12"/>
          <p:cNvSpPr/>
          <p:nvPr/>
        </p:nvSpPr>
        <p:spPr>
          <a:xfrm>
            <a:off x="73152" y="4489704"/>
            <a:ext cx="109728" cy="109728"/>
          </a:xfrm>
          <a:prstGeom prst="ellipse">
            <a:avLst/>
          </a:prstGeom>
          <a:solidFill>
            <a:srgbClr val="CBD3D9"/>
          </a:solidFill>
          <a:ln/>
        </p:spPr>
      </p:sp>
      <p:sp>
        <p:nvSpPr>
          <p:cNvPr id="15" name="Text 13"/>
          <p:cNvSpPr/>
          <p:nvPr/>
        </p:nvSpPr>
        <p:spPr>
          <a:xfrm>
            <a:off x="274320" y="4850892"/>
            <a:ext cx="6400800" cy="256032"/>
          </a:xfrm>
          <a:prstGeom prst="rect">
            <a:avLst/>
          </a:prstGeom>
          <a:noFill/>
          <a:ln/>
        </p:spPr>
        <p:txBody>
          <a:bodyPr wrap="square" rtlCol="0" anchor="ctr"/>
          <a:lstStyle/>
          <a:p>
            <a:pPr indent="0" marL="0">
              <a:buNone/>
            </a:pPr>
            <a:r>
              <a:rPr lang="en-US" sz="750" dirty="0">
                <a:solidFill>
                  <a:srgbClr val="8A96A3"/>
                </a:solidFill>
                <a:latin typeface="Hanken Grotesk" pitchFamily="34" charset="0"/>
                <a:ea typeface="Hanken Grotesk" pitchFamily="34" charset="-122"/>
                <a:cs typeface="Hanken Grotesk" pitchFamily="34" charset="-120"/>
              </a:rPr>
              <a:t>Reveal Math Grade 6  ·  Unit 8  ·  Lesson 8-5</a:t>
            </a:r>
            <a:endParaRPr lang="en-US" sz="750" dirty="0"/>
          </a:p>
        </p:txBody>
      </p:sp>
      <p:sp>
        <p:nvSpPr>
          <p:cNvPr id="16" name="Text 14"/>
          <p:cNvSpPr/>
          <p:nvPr/>
        </p:nvSpPr>
        <p:spPr>
          <a:xfrm>
            <a:off x="8412480" y="4850892"/>
            <a:ext cx="457200" cy="256032"/>
          </a:xfrm>
          <a:prstGeom prst="rect">
            <a:avLst/>
          </a:prstGeom>
          <a:noFill/>
          <a:ln/>
        </p:spPr>
        <p:txBody>
          <a:bodyPr wrap="square" rtlCol="0" anchor="ctr"/>
          <a:lstStyle/>
          <a:p>
            <a:pPr algn="r" indent="0" marL="0">
              <a:buNone/>
            </a:pPr>
            <a:r>
              <a:rPr lang="en-US" sz="800" b="1" dirty="0">
                <a:solidFill>
                  <a:srgbClr val="8A96A3"/>
                </a:solidFill>
                <a:latin typeface="Outfit" pitchFamily="34" charset="0"/>
                <a:ea typeface="Outfit" pitchFamily="34" charset="-122"/>
                <a:cs typeface="Outfit" pitchFamily="34" charset="-120"/>
              </a:rPr>
              <a:t>9</a:t>
            </a:r>
            <a:endParaRPr lang="en-US" sz="800" dirty="0"/>
          </a:p>
        </p:txBody>
      </p:sp>
      <p:graphicFrame>
        <p:nvGraphicFramePr>
          <p:cNvPr id="10" name="Table 0"/>
          <p:cNvGraphicFramePr>
            <a:graphicFrameLocks noGrp="1"/>
          </p:cNvGraphicFramePr>
          <p:nvPr>
            <p:extLst>
              <p:ext uri="{D42A27DB-BD31-4B8C-83A1-F6EECF244321}">
                <p14:modId xmlns:p14="http://schemas.microsoft.com/office/powerpoint/2010/main" val="1579011935"/>
              </p:ext>
            </p:extLst>
          </p:nvPr>
        </p:nvGraphicFramePr>
        <p:xfrm>
          <a:off x="411480" y="685800"/>
          <a:ext cx="8412480" cy="914400"/>
        </p:xfrm>
        <a:graphic>
          <a:graphicData uri="http://schemas.openxmlformats.org/drawingml/2006/table">
            <a:tbl>
              <a:tblPr/>
              <a:tblGrid>
                <a:gridCol w="2103120"/>
                <a:gridCol w="4114800"/>
                <a:gridCol w="2194560"/>
              </a:tblGrid>
              <a:tr h="457200">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Term / Término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Meaning / Significado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c>
                  <a:txBody>
                    <a:bodyPr/>
                    <a:lstStyle/>
                    <a:p>
                      <a:pPr indent="0" marL="0">
                        <a:buNone/>
                      </a:pPr>
                      <a:r>
                        <a:rPr lang="en-US" sz="1000" b="1" dirty="0">
                          <a:solidFill>
                            <a:srgbClr val="FFFFFF"/>
                          </a:solidFill>
                          <a:latin typeface="Outfit" pitchFamily="34" charset="0"/>
                          <a:ea typeface="Outfit" pitchFamily="34" charset="-122"/>
                          <a:cs typeface="Outfit" pitchFamily="34" charset="-120"/>
                        </a:rPr>
                        <a:t>Example / Ejemplo</a:t>
                      </a:r>
                      <a:endParaRPr lang="en-US" sz="1000" dirty="0">
                        <a:latin typeface="Outfit" charset="0"/>
                        <a:ea typeface="Outfit" charset="0"/>
                        <a:cs typeface="Outfit"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17324D"/>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Box Plot</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Diagrama de caja</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A graph that shows how data is spread using five key numbers.</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Una gráfica que muestra cómo se reparten los datos con cinco números clave.</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A box from Q1 to Q3 with a line at the median, and whiskers from min to max</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Median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Mediana</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The middle number that splits the data in half.</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El número del medio que divide los datos en dos mitades.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Data: 10, 15, 20, 25, 30 → median is 20 (the 3rd value)</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Quartile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Cuartil</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Numbers that split the data into four equal parts.</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Números que dividen los datos en cuatro partes iguales.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Data: 2, 4, 6, 8, 10, 12, 14 → Q1 = 4 (median of lower half), Q3 = 12 (median of upper half)</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Interquartile Range</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Rango intercuartílico</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The spread of the middle half of the data (Q3 − Q1).</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La extensión de la mitad central de los datos (Q3 − Q1).</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If Q1 = 12 and Q3 = 20, then IQR = 20 − 12 = 8 — the middle 50% spans 8 units</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4F1E8"/>
                    </a:solidFill>
                  </a:tcPr>
                </a:tc>
              </a:tr>
              <a:tr h="457200">
                <a:tc>
                  <a:txBody>
                    <a:bodyPr/>
                    <a:lstStyle/>
                    <a:p>
                      <a:pPr indent="0" marL="0">
                        <a:buNone/>
                      </a:pPr>
                      <a:r>
                        <a:rPr lang="en-US" sz="950" b="1" dirty="0">
                          <a:solidFill>
                            <a:srgbClr val="17324D"/>
                          </a:solidFill>
                          <a:latin typeface="Hanken Grotesk" pitchFamily="34" charset="0"/>
                          <a:ea typeface="Hanken Grotesk" pitchFamily="34" charset="-122"/>
                          <a:cs typeface="Hanken Grotesk" pitchFamily="34" charset="-120"/>
                        </a:rPr>
                        <a:t>Data distribution</a:t>
                      </a:r>
                      <a:pPr indent="0" marL="0">
                        <a:buNone/>
                      </a:pPr>
                      <a:endParaRPr lang="en-US" sz="95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Distribución de datos</a:t>
                      </a:r>
                      <a:endParaRPr lang="en-US" sz="95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dirty="0">
                          <a:solidFill>
                            <a:srgbClr val="24323F"/>
                          </a:solidFill>
                          <a:latin typeface="Hanken Grotesk" pitchFamily="34" charset="0"/>
                          <a:ea typeface="Hanken Grotesk" pitchFamily="34" charset="-122"/>
                          <a:cs typeface="Hanken Grotesk" pitchFamily="34" charset="-120"/>
                        </a:rPr>
                        <a:t>How the data looks: where it sits and how spread out it is.</a:t>
                      </a:r>
                      <a:pPr indent="0" marL="0">
                        <a:buNone/>
                      </a:pPr>
                      <a:endParaRPr lang="en-US" sz="900" dirty="0">
                        <a:latin typeface="Hanken Grotesk" charset="0"/>
                        <a:ea typeface="Hanken Grotesk" charset="0"/>
                        <a:cs typeface="Hanken Grotesk" charset="0"/>
                      </a:endParaRPr>
                    </a:p>
                    <a:p>
                      <a:pPr indent="0" marL="0">
                        <a:buNone/>
                      </a:pPr>
                      <a:r>
                        <a:rPr lang="en-US" sz="850" i="1" dirty="0">
                          <a:solidFill>
                            <a:srgbClr val="8A96A3"/>
                          </a:solidFill>
                          <a:latin typeface="Hanken Grotesk" pitchFamily="34" charset="0"/>
                          <a:ea typeface="Hanken Grotesk" pitchFamily="34" charset="-122"/>
                          <a:cs typeface="Hanken Grotesk" pitchFamily="34" charset="-120"/>
                        </a:rPr>
                        <a:t>Cómo se ven los datos: dónde están y qué tan separados están.</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c>
                  <a:txBody>
                    <a:bodyPr/>
                    <a:lstStyle/>
                    <a:p>
                      <a:pPr indent="0" marL="0">
                        <a:buNone/>
                      </a:pPr>
                      <a:r>
                        <a:rPr lang="en-US" sz="900" i="1" dirty="0">
                          <a:solidFill>
                            <a:srgbClr val="24323F"/>
                          </a:solidFill>
                          <a:latin typeface="Hanken Grotesk" pitchFamily="34" charset="0"/>
                          <a:ea typeface="Hanken Grotesk" pitchFamily="34" charset="-122"/>
                          <a:cs typeface="Hanken Grotesk" pitchFamily="34" charset="-120"/>
                        </a:rPr>
                        <a:t>A box plot where the median is centered in the box shows symmetric distribution</a:t>
                      </a:r>
                      <a:endParaRPr lang="en-US" sz="900" dirty="0">
                        <a:latin typeface="Hanken Grotesk" charset="0"/>
                        <a:ea typeface="Hanken Grotesk" charset="0"/>
                        <a:cs typeface="Hanken Grotesk" charset="0"/>
                      </a:endParaRPr>
                    </a:p>
                  </a:txBody>
                  <a:tcPr marL="91440" marR="91440" marT="45720" marB="45720" anchor="ctr">
                    <a:lnL w="9525" cap="flat" cmpd="sng" algn="ctr">
                      <a:solidFill>
                        <a:srgbClr val="D6DBDF"/>
                      </a:solidFill>
                      <a:prstDash val="solid"/>
                      <a:round/>
                      <a:headEnd type="none" w="med" len="med"/>
                      <a:tailEnd type="none" w="med" len="med"/>
                    </a:lnL>
                    <a:lnR w="9525" cap="flat" cmpd="sng" algn="ctr">
                      <a:solidFill>
                        <a:srgbClr val="D6DBDF"/>
                      </a:solidFill>
                      <a:prstDash val="solid"/>
                      <a:round/>
                      <a:headEnd type="none" w="med" len="med"/>
                      <a:tailEnd type="none" w="med" len="med"/>
                    </a:lnR>
                    <a:lnT w="9525" cap="flat" cmpd="sng" algn="ctr">
                      <a:solidFill>
                        <a:srgbClr val="D6DBDF"/>
                      </a:solidFill>
                      <a:prstDash val="solid"/>
                      <a:round/>
                      <a:headEnd type="none" w="med" len="med"/>
                      <a:tailEnd type="none" w="med" len="med"/>
                    </a:lnT>
                    <a:lnB w="9525" cap="flat" cmpd="sng" algn="ctr">
                      <a:solidFill>
                        <a:srgbClr val="D6DBDF"/>
                      </a:solidFill>
                      <a:prstDash val="solid"/>
                      <a:round/>
                      <a:headEnd type="none" w="med" len="med"/>
                      <a:tailEnd type="none" w="med" len="med"/>
                    </a:lnB>
                    <a:solidFill>
                      <a:srgbClr val="FFFFFF"/>
                    </a:solidFill>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Neft Teacher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8-5: Display Data: Box Plots</dc:title>
  <dc:subject>6.SP.4</dc:subject>
  <dc:creator>Neft Teacher</dc:creator>
  <cp:lastModifiedBy>Neft Teacher</cp:lastModifiedBy>
  <cp:revision>1</cp:revision>
  <dcterms:created xsi:type="dcterms:W3CDTF">2026-06-09T12:54:57Z</dcterms:created>
  <dcterms:modified xsi:type="dcterms:W3CDTF">2026-06-09T12:54:57Z</dcterms:modified>
</cp:coreProperties>
</file>