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This is skewed RIGHT, not left. The cluster of data is on the left (10–11 seconds) and the tail with the extreme value (14.8) stretches to the right. Also, for skewed data the MEDIAN is the better measure, not the mean, because the mean is pulled toward the tail.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2E7D9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Shape of Data Distributions</a:t>
            </a:r>
            <a:endParaRPr lang="en-US" sz="3000" dirty="0"/>
          </a:p>
        </p:txBody>
      </p:sp>
      <p:sp>
        <p:nvSpPr>
          <p:cNvPr id="7" name="Text 5"/>
          <p:cNvSpPr/>
          <p:nvPr/>
        </p:nvSpPr>
        <p:spPr>
          <a:xfrm>
            <a:off x="411480" y="4160520"/>
            <a:ext cx="118872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6.SP.2</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8  ·  Lesson 8-7</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describe the shape of a data distribution as symmetric, skewed, or having clusters and gaps.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description using the words symmetric, skewed, cluster, and gap.</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shape is the data?</a:t>
            </a:r>
            <a:endParaRPr lang="en-US" sz="1200" dirty="0"/>
          </a:p>
        </p:txBody>
      </p:sp>
      <p:sp>
        <p:nvSpPr>
          <p:cNvPr id="20" name="Shape 18"/>
          <p:cNvSpPr/>
          <p:nvPr/>
        </p:nvSpPr>
        <p:spPr>
          <a:xfrm>
            <a:off x="640080" y="1609344"/>
            <a:ext cx="274320" cy="274320"/>
          </a:xfrm>
          <a:prstGeom prst="ellipse">
            <a:avLst/>
          </a:prstGeom>
          <a:solidFill>
            <a:srgbClr val="2E7D9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New bar heights: 1, 3, 6, 9. Where are the tallest bars, and which way does the tail point?</a:t>
            </a:r>
            <a:endParaRPr lang="en-US" sz="1050" dirty="0"/>
          </a:p>
        </p:txBody>
      </p:sp>
      <p:sp>
        <p:nvSpPr>
          <p:cNvPr id="23" name="Shape 21"/>
          <p:cNvSpPr/>
          <p:nvPr/>
        </p:nvSpPr>
        <p:spPr>
          <a:xfrm>
            <a:off x="640080" y="2084832"/>
            <a:ext cx="274320" cy="274320"/>
          </a:xfrm>
          <a:prstGeom prst="ellipse">
            <a:avLst/>
          </a:prstGeom>
          <a:solidFill>
            <a:srgbClr val="2E7D9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Since the tail points left, is this symmetric, skewed right, or skewed left?</a:t>
            </a:r>
            <a:endParaRPr lang="en-US" sz="1050" dirty="0"/>
          </a:p>
        </p:txBody>
      </p:sp>
      <p:sp>
        <p:nvSpPr>
          <p:cNvPr id="26" name="Shape 24"/>
          <p:cNvSpPr/>
          <p:nvPr/>
        </p:nvSpPr>
        <p:spPr>
          <a:xfrm>
            <a:off x="640080" y="2560320"/>
            <a:ext cx="274320" cy="274320"/>
          </a:xfrm>
          <a:prstGeom prst="ellipse">
            <a:avLst/>
          </a:prstGeom>
          <a:solidFill>
            <a:srgbClr val="2E7D9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picture heights 2, 6, 6, 2. Do both sides match? What shape is that?</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analyst graphs player heights, 3-pointers per game, and coaches' years of experience. Why might each data set have a DIFFERENT shape when graphed?</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2E7D9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Symmetric data mirrors around the center; skewed data has a long tail, and the skew is named for the direction the tail points.</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Match each sports data description with the shape of its distribution.</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Player heights: most players are around 5'8"–5'10", with equal numbers taller and shorter</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3-pointers per game: most players make 0–2, a few make 3–5, and rarely anyone makes 6+</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Free-throw percentage for experienced players: most shoot 70%–90%, a few shoot below 50%</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100-meter dash times: most runners are around 12–13 seconds, equal numbers faster and slower</a:t>
            </a:r>
            <a:endParaRPr lang="en-US" sz="900" dirty="0"/>
          </a:p>
        </p:txBody>
      </p:sp>
      <p:sp>
        <p:nvSpPr>
          <p:cNvPr id="24" name="Text 22"/>
          <p:cNvSpPr/>
          <p:nvPr/>
        </p:nvSpPr>
        <p:spPr>
          <a:xfrm>
            <a:off x="236220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Career home runs: most players hit fewer than 100, a few superstars hit 400+</a:t>
            </a:r>
            <a:endParaRPr lang="en-US" sz="900" dirty="0"/>
          </a:p>
        </p:txBody>
      </p:sp>
      <p:sp>
        <p:nvSpPr>
          <p:cNvPr id="25" name="Text 23"/>
          <p:cNvSpPr/>
          <p:nvPr/>
        </p:nvSpPr>
        <p:spPr>
          <a:xfrm>
            <a:off x="413004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Senior athletes' reaction times: most are fast (0.2–0.3s), a few are very slow (0.6s+)</a:t>
            </a:r>
            <a:endParaRPr lang="en-US" sz="900" dirty="0"/>
          </a:p>
        </p:txBody>
      </p:sp>
      <p:sp>
        <p:nvSpPr>
          <p:cNvPr id="26" name="Shape 24"/>
          <p:cNvSpPr/>
          <p:nvPr/>
        </p:nvSpPr>
        <p:spPr>
          <a:xfrm>
            <a:off x="594360" y="2560320"/>
            <a:ext cx="1630680" cy="1965960"/>
          </a:xfrm>
          <a:prstGeom prst="roundRect">
            <a:avLst>
              <a:gd name="adj" fmla="val 2804"/>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2560320"/>
            <a:ext cx="163068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Symmetric</a:t>
            </a:r>
            <a:endParaRPr lang="en-US" sz="950" dirty="0"/>
          </a:p>
        </p:txBody>
      </p:sp>
      <p:sp>
        <p:nvSpPr>
          <p:cNvPr id="28" name="Shape 26"/>
          <p:cNvSpPr/>
          <p:nvPr/>
        </p:nvSpPr>
        <p:spPr>
          <a:xfrm>
            <a:off x="2362200" y="2560320"/>
            <a:ext cx="1630680" cy="1965960"/>
          </a:xfrm>
          <a:prstGeom prst="roundRect">
            <a:avLst>
              <a:gd name="adj" fmla="val 2804"/>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2362200" y="2560320"/>
            <a:ext cx="163068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Skewed Right</a:t>
            </a:r>
            <a:endParaRPr lang="en-US" sz="950" dirty="0"/>
          </a:p>
        </p:txBody>
      </p:sp>
      <p:sp>
        <p:nvSpPr>
          <p:cNvPr id="30" name="Shape 28"/>
          <p:cNvSpPr/>
          <p:nvPr/>
        </p:nvSpPr>
        <p:spPr>
          <a:xfrm>
            <a:off x="4130040" y="2560320"/>
            <a:ext cx="1630680" cy="1965960"/>
          </a:xfrm>
          <a:prstGeom prst="roundRect">
            <a:avLst>
              <a:gd name="adj" fmla="val 2804"/>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130040" y="2560320"/>
            <a:ext cx="163068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Skewed Left</a:t>
            </a:r>
            <a:endParaRPr lang="en-US" sz="950" dirty="0"/>
          </a:p>
        </p:txBody>
      </p:sp>
      <p:sp>
        <p:nvSpPr>
          <p:cNvPr id="32" name="Shape 30"/>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3" name="Text 31"/>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4" name="Text 32"/>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As you match each data description to its shape, how can you tell a symmetric distribution from a skewed one just by looking?</a:t>
            </a:r>
            <a:endParaRPr lang="en-US" sz="1000" dirty="0"/>
          </a:p>
        </p:txBody>
      </p:sp>
      <p:sp>
        <p:nvSpPr>
          <p:cNvPr id="35" name="Shape 33"/>
          <p:cNvSpPr/>
          <p:nvPr/>
        </p:nvSpPr>
        <p:spPr>
          <a:xfrm>
            <a:off x="6217920" y="2743200"/>
            <a:ext cx="2423160" cy="0"/>
          </a:xfrm>
          <a:prstGeom prst="line">
            <a:avLst/>
          </a:prstGeom>
          <a:noFill/>
          <a:ln w="9525">
            <a:solidFill>
              <a:srgbClr val="C7CDD2"/>
            </a:solidFill>
            <a:prstDash val="dash"/>
          </a:ln>
        </p:spPr>
      </p:sp>
      <p:sp>
        <p:nvSpPr>
          <p:cNvPr id="36" name="Shape 34"/>
          <p:cNvSpPr/>
          <p:nvPr/>
        </p:nvSpPr>
        <p:spPr>
          <a:xfrm>
            <a:off x="6217920" y="3072384"/>
            <a:ext cx="2423160" cy="0"/>
          </a:xfrm>
          <a:prstGeom prst="line">
            <a:avLst/>
          </a:prstGeom>
          <a:noFill/>
          <a:ln w="9525">
            <a:solidFill>
              <a:srgbClr val="C7CDD2"/>
            </a:solidFill>
            <a:prstDash val="dash"/>
          </a:ln>
        </p:spPr>
      </p:sp>
      <p:sp>
        <p:nvSpPr>
          <p:cNvPr id="37" name="Shape 35"/>
          <p:cNvSpPr/>
          <p:nvPr/>
        </p:nvSpPr>
        <p:spPr>
          <a:xfrm>
            <a:off x="6217920" y="3401568"/>
            <a:ext cx="2423160" cy="0"/>
          </a:xfrm>
          <a:prstGeom prst="line">
            <a:avLst/>
          </a:prstGeom>
          <a:noFill/>
          <a:ln w="9525">
            <a:solidFill>
              <a:srgbClr val="C7CDD2"/>
            </a:solidFill>
            <a:prstDash val="dash"/>
          </a:ln>
        </p:spPr>
      </p:sp>
      <p:sp>
        <p:nvSpPr>
          <p:cNvPr id="38" name="Shape 36"/>
          <p:cNvSpPr/>
          <p:nvPr/>
        </p:nvSpPr>
        <p:spPr>
          <a:xfrm>
            <a:off x="6217920" y="3730752"/>
            <a:ext cx="2423160" cy="0"/>
          </a:xfrm>
          <a:prstGeom prst="line">
            <a:avLst/>
          </a:prstGeom>
          <a:noFill/>
          <a:ln w="9525">
            <a:solidFill>
              <a:srgbClr val="C7CDD2"/>
            </a:solidFill>
            <a:prstDash val="dash"/>
          </a:ln>
        </p:spPr>
      </p:sp>
      <p:sp>
        <p:nvSpPr>
          <p:cNvPr id="39" name="Shape 37"/>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Shape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Data:  </a:t>
            </a:r>
            <a:pPr indent="0" marL="0">
              <a:buNone/>
            </a:pPr>
            <a:r>
              <a:rPr lang="en-US" sz="950" b="1" dirty="0">
                <a:solidFill>
                  <a:srgbClr val="24323F"/>
                </a:solidFill>
                <a:latin typeface="Courier New" pitchFamily="34" charset="0"/>
                <a:ea typeface="Courier New" pitchFamily="34" charset="-122"/>
                <a:cs typeface="Courier New" pitchFamily="34" charset="-120"/>
              </a:rPr>
              <a:t>Sprint times (seconds): 10.2, 10.5, 10.8, 11.0, 11.1, 11.2, 11.3, 11.5, 14.8</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Histogram:  </a:t>
            </a:r>
            <a:pPr indent="0" marL="0">
              <a:buNone/>
            </a:pPr>
            <a:r>
              <a:rPr lang="en-US" sz="950" b="1" dirty="0">
                <a:solidFill>
                  <a:srgbClr val="24323F"/>
                </a:solidFill>
                <a:latin typeface="Courier New" pitchFamily="34" charset="0"/>
                <a:ea typeface="Courier New" pitchFamily="34" charset="-122"/>
                <a:cs typeface="Courier New" pitchFamily="34" charset="-120"/>
              </a:rPr>
              <a:t>10.0–10.9: 3, 11.0–11.9: 5, 12.0–12.9: 0, 13.0–13.9: 0, 14.0–14.9: 1</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Shape:  </a:t>
            </a:r>
            <a:pPr indent="0" marL="0">
              <a:buNone/>
            </a:pPr>
            <a:r>
              <a:rPr lang="en-US" sz="950" b="1" dirty="0">
                <a:solidFill>
                  <a:srgbClr val="24323F"/>
                </a:solidFill>
                <a:latin typeface="Courier New" pitchFamily="34" charset="0"/>
                <a:ea typeface="Courier New" pitchFamily="34" charset="-122"/>
                <a:cs typeface="Courier New" pitchFamily="34" charset="-120"/>
              </a:rPr>
              <a:t>Skewed left because the tall bar is on the right side</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Best measure:  </a:t>
            </a:r>
            <a:pPr indent="0" marL="0">
              <a:buNone/>
            </a:pPr>
            <a:r>
              <a:rPr lang="en-US" sz="950" b="1" dirty="0">
                <a:solidFill>
                  <a:srgbClr val="24323F"/>
                </a:solidFill>
                <a:latin typeface="Courier New" pitchFamily="34" charset="0"/>
                <a:ea typeface="Courier New" pitchFamily="34" charset="-122"/>
                <a:cs typeface="Courier New" pitchFamily="34" charset="-120"/>
              </a:rPr>
              <a:t>Use the mean because skewed data uses the mean</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2E7D9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Example 1, bar heights from left to right: 2, 5, 8, 5, 2. The bars rise to a peak in the middle and fall evenly on both sides.</a:t>
            </a:r>
            <a:endParaRPr lang="en-US" sz="1050" dirty="0"/>
          </a:p>
        </p:txBody>
      </p:sp>
      <p:sp>
        <p:nvSpPr>
          <p:cNvPr id="22" name="Shape 20"/>
          <p:cNvSpPr/>
          <p:nvPr/>
        </p:nvSpPr>
        <p:spPr>
          <a:xfrm>
            <a:off x="594360" y="1719072"/>
            <a:ext cx="274320" cy="274320"/>
          </a:xfrm>
          <a:prstGeom prst="ellipse">
            <a:avLst/>
          </a:prstGeom>
          <a:solidFill>
            <a:srgbClr val="2E7D9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Both sides look like mirror images, so this shape is symmetric.</a:t>
            </a:r>
            <a:endParaRPr lang="en-US" sz="1050" dirty="0"/>
          </a:p>
        </p:txBody>
      </p:sp>
      <p:sp>
        <p:nvSpPr>
          <p:cNvPr id="25" name="Shape 23"/>
          <p:cNvSpPr/>
          <p:nvPr/>
        </p:nvSpPr>
        <p:spPr>
          <a:xfrm>
            <a:off x="594360" y="2194560"/>
            <a:ext cx="274320" cy="274320"/>
          </a:xfrm>
          <a:prstGeom prst="ellipse">
            <a:avLst/>
          </a:prstGeom>
          <a:solidFill>
            <a:srgbClr val="2E7D9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Example 2, bar heights: 9, 6, 3, 1. The tallest bars are on the left and the bars get shorter going right.</a:t>
            </a:r>
            <a:endParaRPr lang="en-US" sz="1050" dirty="0"/>
          </a:p>
        </p:txBody>
      </p:sp>
      <p:sp>
        <p:nvSpPr>
          <p:cNvPr id="28" name="Shape 26"/>
          <p:cNvSpPr/>
          <p:nvPr/>
        </p:nvSpPr>
        <p:spPr>
          <a:xfrm>
            <a:off x="594360" y="2670048"/>
            <a:ext cx="274320" cy="274320"/>
          </a:xfrm>
          <a:prstGeom prst="ellipse">
            <a:avLst/>
          </a:prstGeom>
          <a:solidFill>
            <a:srgbClr val="2E7D9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long tail points to the right, so this shape is skewed right. I name the skew after the tail, not the peak.</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Symmetric and Skewed.</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"Symmetric data mirrors around the center; skewed data has a long tail, and the skew is named for the direction the tail points."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Symmetric,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dot plot of goals scored per game shows: 0(5 dots), 1(7 dots), 2(4 dots), 3(2 dots), 4(1 dot). What is the shape?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Match the data shape with the best measure of center.</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histogram of basketball players' ages shows: most players are 22–28, with a long tail of older players up to age 40. What is the shape of this distribution?</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Marathon times cluster at 3.5-4.5 hours, with elites at 2.0-2.5 and a long tail of slower runners at 5-7 hours. What is the shape, and should the reporter use the mean or median for a 'typical' time?</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2E7D9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"Symmetric data mirrors around the center; skewed data has a long tail, and the skew is named for the direction the tail points."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2E7D9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Symmetric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2E7D9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Symmetric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data set has most values clustered between 40–60, with a few values at 90–100. What is the shape of the distribution and which measure of center is best?</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Skewed right; use median</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Symmetric; use mean</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Skewed left; use median</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Uniform; use mean</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describe the shape of a data distribution as symmetric, skewed, or having clusters and gaps.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2E7D9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2E7D9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2E7D9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2E7D9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describe the shape of a data distribution as symmetric, skewed, or having clusters and gaps.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description using the words symmetric, skewed, cluster, and gap.</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analyst graphs player heights, 3-pointers per game, and coaches' years of experience. Why might each data set have a DIFFERENT shape when graphed?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symmetric</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cluster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gap</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distribution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As you match each data description to its shape, how can you tell a symmetric distribution from a skewed one just by looking?</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symmetric</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cluster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gap</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tail</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Marathon times cluster at 3.5-4.5 hours, with elites at 2.0-2.5 and a long tail of slower runners at 5-7 hours. What is the shape, and should the reporter use the mean or median for a 'typical' time?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symmetric</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cluster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gap</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distribution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data set has most values clustered between 40-60 with a few at 90-100. What is the shape of the distribution, and which measure of center is best?</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symmetric</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cluster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gap</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Shape of Data Distributions,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Symmetric</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Skewed</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Cluster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Gap</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Distribution Detective</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The league analyst is studying three different data sets from the season: (1) Player heights across all teams, (2) Number of 3-pointers per game by each player, and (3) Years of experience for all coaches. Each data set has a different shape when graphed. Your job is to describe each shape and explain what it tells us about the data.</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Do the three data sets look the same when graphed?</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graph has data bunched in the middle? Which has a long tail?</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Are there any gaps or clusters you can spot?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Why would different sports data have different shapes?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Does the shape tell you which measure of center to use?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6.SP.2</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Symmetric</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Simétrico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Data that looks about the same on the left and right.</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Datos que se ven casi iguales a la izquierda y a la derecha.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Heights: 60, 62, 64, 66, 68, 66, 64, 62, 60 — rises and falls evenly like a hill</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Skewed</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Sesgado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Data bunched on one side with a tail on the other.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Datos amontonados de un lado con una cola del otro.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Skewed right: most data low (1,2,2,3,3,3,15) — tail stretches toward the high value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Cluster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Agrupamiento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group of numbers that are close together.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grupo de números que están cerca unos de otros.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Scores 18, 19, 20, 21, 22 form a cluster around 20 — they are tightly grouped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Gap</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Hueco (espacio)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big empty space where there is no data.</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espacio grande y vacío donde no hay datos.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5, 6, 7, 8, ___, ___, ___, 20 — the empty space from 9 to 19 is a gap</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Data distribution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Distribución de datos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the data looks: where it sits and how spread out it is.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Cómo se ven los datos: dónde están y qué tan separados están.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Looking at a dot plot or histogram, you can see if data is symmetric, skewed, clustered, or has gaps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Symmetric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Data balanced evenly around the center  </a:t>
            </a:r>
            <a:pPr indent="0" marL="0">
              <a:buNone/>
            </a:pPr>
            <a:r>
              <a:rPr lang="en-US" sz="800" dirty="0">
                <a:solidFill>
                  <a:srgbClr val="24323F"/>
                </a:solidFill>
                <a:latin typeface="Hanken Grotesk" pitchFamily="34" charset="0"/>
                <a:ea typeface="Hanken Grotesk" pitchFamily="34" charset="-122"/>
                <a:cs typeface="Hanken Grotesk" pitchFamily="34" charset="-120"/>
              </a:rPr>
              <a:t>Both sides match, so it is symmetric.</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Data with a long tail to the right  </a:t>
            </a:r>
            <a:pPr indent="0" marL="0">
              <a:buNone/>
            </a:pPr>
            <a:r>
              <a:rPr lang="en-US" sz="800" dirty="0">
                <a:solidFill>
                  <a:srgbClr val="24323F"/>
                </a:solidFill>
                <a:latin typeface="Hanken Grotesk" pitchFamily="34" charset="0"/>
                <a:ea typeface="Hanken Grotesk" pitchFamily="34" charset="-122"/>
                <a:cs typeface="Hanken Grotesk" pitchFamily="34" charset="-120"/>
              </a:rPr>
              <a:t>That is skewed, not symmetric.</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8-7: Shape of Data Distributions</dc:title>
  <dc:subject>6.SP.2</dc:subject>
  <dc:creator>Neft Teacher</dc:creator>
  <cp:lastModifiedBy>Neft Teacher</cp:lastModifiedBy>
  <cp:revision>1</cp:revision>
  <dcterms:created xsi:type="dcterms:W3CDTF">2026-06-09T12:54:57Z</dcterms:created>
  <dcterms:modified xsi:type="dcterms:W3CDTF">2026-06-09T12:54:57Z</dcterms:modified>
</cp:coreProperties>
</file>