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x-coordinate = horizontal (right 4), NOT vertical. The student swapped x and y directions.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C0654A">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Graph on the Coordinate Plane</a:t>
            </a:r>
            <a:endParaRPr lang="en-US" sz="3000" dirty="0"/>
          </a:p>
        </p:txBody>
      </p:sp>
      <p:sp>
        <p:nvSpPr>
          <p:cNvPr id="7" name="Text 5"/>
          <p:cNvSpPr/>
          <p:nvPr/>
        </p:nvSpPr>
        <p:spPr>
          <a:xfrm>
            <a:off x="411480" y="4160520"/>
            <a:ext cx="1188720" cy="310896"/>
          </a:xfrm>
          <a:prstGeom prst="rect">
            <a:avLst>
              <a:gd name="adj" fmla="val 50000"/>
            </a:avLst>
          </a:prstGeom>
          <a:solidFill>
            <a:srgbClr val="C0654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6.NS.6</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9  ·  Lesson 9-1</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C0654A"/>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plot and identify points on the coordinate plane using ordered pairs.</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C0654A"/>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work using the words coordinate plane, ordered pair, origin, and quadrant.</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How do you plot a point on the coordinate plane?</a:t>
            </a:r>
            <a:endParaRPr lang="en-US" sz="1200" dirty="0"/>
          </a:p>
        </p:txBody>
      </p:sp>
      <p:sp>
        <p:nvSpPr>
          <p:cNvPr id="20" name="Shape 18"/>
          <p:cNvSpPr/>
          <p:nvPr/>
        </p:nvSpPr>
        <p:spPr>
          <a:xfrm>
            <a:off x="640080" y="1609344"/>
            <a:ext cx="274320" cy="274320"/>
          </a:xfrm>
          <a:prstGeom prst="ellipse">
            <a:avLst/>
          </a:prstGeom>
          <a:solidFill>
            <a:srgbClr val="C0654A"/>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let's plot (2, 1). Where do we start? At the origin (0, 0).</a:t>
            </a:r>
            <a:endParaRPr lang="en-US" sz="1050" dirty="0"/>
          </a:p>
        </p:txBody>
      </p:sp>
      <p:sp>
        <p:nvSpPr>
          <p:cNvPr id="23" name="Shape 21"/>
          <p:cNvSpPr/>
          <p:nvPr/>
        </p:nvSpPr>
        <p:spPr>
          <a:xfrm>
            <a:off x="640080" y="2084832"/>
            <a:ext cx="274320" cy="274320"/>
          </a:xfrm>
          <a:prstGeom prst="ellipse">
            <a:avLst/>
          </a:prstGeom>
          <a:solidFill>
            <a:srgbClr val="C0654A"/>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How far do we move right? The first number is 2, so we move 2 right.</a:t>
            </a:r>
            <a:endParaRPr lang="en-US" sz="1050" dirty="0"/>
          </a:p>
        </p:txBody>
      </p:sp>
      <p:sp>
        <p:nvSpPr>
          <p:cNvPr id="26" name="Shape 24"/>
          <p:cNvSpPr/>
          <p:nvPr/>
        </p:nvSpPr>
        <p:spPr>
          <a:xfrm>
            <a:off x="640080" y="2560320"/>
            <a:ext cx="274320" cy="274320"/>
          </a:xfrm>
          <a:prstGeom prst="ellipse">
            <a:avLst/>
          </a:prstGeom>
          <a:solidFill>
            <a:srgbClr val="C0654A"/>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How far do we move up? The second number is 1, so we move 1 up and place the dot.</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On the coordinate plane, why do we always start at the origin (0, 0) and move sideways before we move up or down to plot a point?</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C0654A"/>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Always start at the origin (0, 0), move right/left first, then up/down.</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Plot Captain Vega's treasure map points and connect them to reveal the path!</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C0654A"/>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C0654A"/>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You need to plot (4, 2). Walk your partner through every move you make from the origin, using the words x-axis and y-axis.</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Plotting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Ordered pair:  </a:t>
            </a:r>
            <a:pPr indent="0" marL="0">
              <a:buNone/>
            </a:pPr>
            <a:r>
              <a:rPr lang="en-US" sz="950" b="1" dirty="0">
                <a:solidFill>
                  <a:srgbClr val="24323F"/>
                </a:solidFill>
                <a:latin typeface="Courier New" pitchFamily="34" charset="0"/>
                <a:ea typeface="Courier New" pitchFamily="34" charset="-122"/>
                <a:cs typeface="Courier New" pitchFamily="34" charset="-120"/>
              </a:rPr>
              <a:t>(4, 7)</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Read x-coordinate:  </a:t>
            </a:r>
            <a:pPr indent="0" marL="0">
              <a:buNone/>
            </a:pPr>
            <a:r>
              <a:rPr lang="en-US" sz="950" b="1" dirty="0">
                <a:solidFill>
                  <a:srgbClr val="24323F"/>
                </a:solidFill>
                <a:latin typeface="Courier New" pitchFamily="34" charset="0"/>
                <a:ea typeface="Courier New" pitchFamily="34" charset="-122"/>
                <a:cs typeface="Courier New" pitchFamily="34" charset="-120"/>
              </a:rPr>
              <a:t>Go up 4 units</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Read y-coordinate:  </a:t>
            </a:r>
            <a:pPr indent="0" marL="0">
              <a:buNone/>
            </a:pPr>
            <a:r>
              <a:rPr lang="en-US" sz="950" b="1" dirty="0">
                <a:solidFill>
                  <a:srgbClr val="24323F"/>
                </a:solidFill>
                <a:latin typeface="Courier New" pitchFamily="34" charset="0"/>
                <a:ea typeface="Courier New" pitchFamily="34" charset="-122"/>
                <a:cs typeface="Courier New" pitchFamily="34" charset="-120"/>
              </a:rPr>
              <a:t>Go right 7 units</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Plot point:  </a:t>
            </a:r>
            <a:pPr indent="0" marL="0">
              <a:buNone/>
            </a:pPr>
            <a:r>
              <a:rPr lang="en-US" sz="950" b="1" dirty="0">
                <a:solidFill>
                  <a:srgbClr val="24323F"/>
                </a:solidFill>
                <a:latin typeface="Courier New" pitchFamily="34" charset="0"/>
                <a:ea typeface="Courier New" pitchFamily="34" charset="-122"/>
                <a:cs typeface="Courier New" pitchFamily="34" charset="-120"/>
              </a:rPr>
              <a:t>Point placed at column 7, row 4</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C0654A"/>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will plot the point (5, 4). The 5 is the x-coordinate, and the 4 is the y-coordinate.</a:t>
            </a:r>
            <a:endParaRPr lang="en-US" sz="1050" dirty="0"/>
          </a:p>
        </p:txBody>
      </p:sp>
      <p:sp>
        <p:nvSpPr>
          <p:cNvPr id="22" name="Shape 20"/>
          <p:cNvSpPr/>
          <p:nvPr/>
        </p:nvSpPr>
        <p:spPr>
          <a:xfrm>
            <a:off x="594360" y="1719072"/>
            <a:ext cx="274320" cy="274320"/>
          </a:xfrm>
          <a:prstGeom prst="ellipse">
            <a:avLst/>
          </a:prstGeom>
          <a:solidFill>
            <a:srgbClr val="C0654A"/>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start at the origin, which is (0, 0).</a:t>
            </a:r>
            <a:endParaRPr lang="en-US" sz="1050" dirty="0"/>
          </a:p>
        </p:txBody>
      </p:sp>
      <p:sp>
        <p:nvSpPr>
          <p:cNvPr id="25" name="Shape 23"/>
          <p:cNvSpPr/>
          <p:nvPr/>
        </p:nvSpPr>
        <p:spPr>
          <a:xfrm>
            <a:off x="594360" y="2194560"/>
            <a:ext cx="274320" cy="274320"/>
          </a:xfrm>
          <a:prstGeom prst="ellipse">
            <a:avLst/>
          </a:prstGeom>
          <a:solidFill>
            <a:srgbClr val="C0654A"/>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First I move 5 units to the right along the x-axis.</a:t>
            </a:r>
            <a:endParaRPr lang="en-US" sz="1050" dirty="0"/>
          </a:p>
        </p:txBody>
      </p:sp>
      <p:sp>
        <p:nvSpPr>
          <p:cNvPr id="28" name="Shape 26"/>
          <p:cNvSpPr/>
          <p:nvPr/>
        </p:nvSpPr>
        <p:spPr>
          <a:xfrm>
            <a:off x="594360" y="2670048"/>
            <a:ext cx="274320" cy="274320"/>
          </a:xfrm>
          <a:prstGeom prst="ellipse">
            <a:avLst/>
          </a:prstGeom>
          <a:solidFill>
            <a:srgbClr val="C0654A"/>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Then I move 4 units up. I place my dot. That is the point (5, 4).</a:t>
            </a:r>
            <a:endParaRPr lang="en-US" sz="1050" dirty="0"/>
          </a:p>
        </p:txBody>
      </p:sp>
      <p:sp>
        <p:nvSpPr>
          <p:cNvPr id="31" name="Shape 29"/>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3" name="Text 31"/>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4" name="Shape 32"/>
          <p:cNvSpPr/>
          <p:nvPr/>
        </p:nvSpPr>
        <p:spPr>
          <a:xfrm>
            <a:off x="4892040" y="1783080"/>
            <a:ext cx="3749040" cy="0"/>
          </a:xfrm>
          <a:prstGeom prst="line">
            <a:avLst/>
          </a:prstGeom>
          <a:noFill/>
          <a:ln w="9525">
            <a:solidFill>
              <a:srgbClr val="C7CDD2"/>
            </a:solidFill>
            <a:prstDash val="dash"/>
          </a:ln>
        </p:spPr>
      </p:sp>
      <p:sp>
        <p:nvSpPr>
          <p:cNvPr id="35" name="Shape 33"/>
          <p:cNvSpPr/>
          <p:nvPr/>
        </p:nvSpPr>
        <p:spPr>
          <a:xfrm>
            <a:off x="4892040" y="2112264"/>
            <a:ext cx="3749040" cy="0"/>
          </a:xfrm>
          <a:prstGeom prst="line">
            <a:avLst/>
          </a:prstGeom>
          <a:noFill/>
          <a:ln w="9525">
            <a:solidFill>
              <a:srgbClr val="C7CDD2"/>
            </a:solidFill>
            <a:prstDash val="dash"/>
          </a:ln>
        </p:spPr>
      </p:sp>
      <p:sp>
        <p:nvSpPr>
          <p:cNvPr id="36" name="Shape 34"/>
          <p:cNvSpPr/>
          <p:nvPr/>
        </p:nvSpPr>
        <p:spPr>
          <a:xfrm>
            <a:off x="4892040" y="2441448"/>
            <a:ext cx="3749040" cy="0"/>
          </a:xfrm>
          <a:prstGeom prst="line">
            <a:avLst/>
          </a:prstGeom>
          <a:noFill/>
          <a:ln w="9525">
            <a:solidFill>
              <a:srgbClr val="C7CDD2"/>
            </a:solidFill>
            <a:prstDash val="dash"/>
          </a:ln>
        </p:spPr>
      </p:sp>
      <p:sp>
        <p:nvSpPr>
          <p:cNvPr id="37" name="Shape 35"/>
          <p:cNvSpPr/>
          <p:nvPr/>
        </p:nvSpPr>
        <p:spPr>
          <a:xfrm>
            <a:off x="4892040" y="2770632"/>
            <a:ext cx="3749040" cy="0"/>
          </a:xfrm>
          <a:prstGeom prst="line">
            <a:avLst/>
          </a:prstGeom>
          <a:noFill/>
          <a:ln w="9525">
            <a:solidFill>
              <a:srgbClr val="C7CDD2"/>
            </a:solidFill>
            <a:prstDash val="dash"/>
          </a:ln>
        </p:spPr>
      </p:sp>
      <p:sp>
        <p:nvSpPr>
          <p:cNvPr id="38" name="Shape 36"/>
          <p:cNvSpPr/>
          <p:nvPr/>
        </p:nvSpPr>
        <p:spPr>
          <a:xfrm>
            <a:off x="4892040" y="3099816"/>
            <a:ext cx="3749040" cy="0"/>
          </a:xfrm>
          <a:prstGeom prst="line">
            <a:avLst/>
          </a:prstGeom>
          <a:noFill/>
          <a:ln w="9525">
            <a:solidFill>
              <a:srgbClr val="C7CDD2"/>
            </a:solidFill>
            <a:prstDash val="dash"/>
          </a:ln>
        </p:spPr>
      </p:sp>
      <p:sp>
        <p:nvSpPr>
          <p:cNvPr id="39" name="Shape 37"/>
          <p:cNvSpPr/>
          <p:nvPr/>
        </p:nvSpPr>
        <p:spPr>
          <a:xfrm>
            <a:off x="4892040" y="3429000"/>
            <a:ext cx="3749040" cy="0"/>
          </a:xfrm>
          <a:prstGeom prst="line">
            <a:avLst/>
          </a:prstGeom>
          <a:noFill/>
          <a:ln w="9525">
            <a:solidFill>
              <a:srgbClr val="C7CDD2"/>
            </a:solidFill>
            <a:prstDash val="dash"/>
          </a:ln>
        </p:spPr>
      </p:sp>
      <p:sp>
        <p:nvSpPr>
          <p:cNvPr id="40" name="Shape 38"/>
          <p:cNvSpPr/>
          <p:nvPr/>
        </p:nvSpPr>
        <p:spPr>
          <a:xfrm>
            <a:off x="4892040" y="3758184"/>
            <a:ext cx="3749040" cy="0"/>
          </a:xfrm>
          <a:prstGeom prst="line">
            <a:avLst/>
          </a:prstGeom>
          <a:noFill/>
          <a:ln w="9525">
            <a:solidFill>
              <a:srgbClr val="C7CDD2"/>
            </a:solidFill>
            <a:prstDash val="dash"/>
          </a:ln>
        </p:spPr>
      </p:sp>
      <p:sp>
        <p:nvSpPr>
          <p:cNvPr id="41" name="Shape 39"/>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Coordinate plane and Ordered pair.</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"Always start at the origin (0, 0), move right/left first, then up/down."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Coordinate plane,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Which ordered pair names a point 3 units right and 7 units up from the origin?</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What are the coordinates of the origin?</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A point is at (6, 2). What does the 6 tell you?</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How is reading a coordinate pair like reading directions on a map or in a video game?</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C0654A"/>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"Always start at the origin (0, 0), move right/left first, then up/down."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C0654A"/>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Coordinate plane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C0654A"/>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Coordinate plane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Point P is located 6 units right and 3 units up from the origin. What ordered pair names point P?</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(6, 3)</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(3, 6)</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(6, 0)</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(0, 3)</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plot and identify points on the coordinate plane using ordered pairs.</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C0654A"/>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C0654A"/>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C0654A"/>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C0654A"/>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C0654A"/>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C0654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C0654A"/>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plot and identify points on the coordinate plane using ordered pairs.</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C0654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C0654A"/>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work using the words coordinate plane, ordered pair, origin, and quadrant.</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On the coordinate plane, why do we always start at the origin (0, 0) and move sideways before we move up or down to plot a point?</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x-axis</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y-axis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You need to plot (4, 2). Walk your partner through every move you make from the origin, using the words x-axis and y-axis.</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x-axis</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y-axis</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How is reading a coordinate pair like reading directions on a map or in a video game?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x-axis</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y-axis</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classmate plotted (2, 6) but moved up 2 and over 6. What mistake did they make, and how would you coach them?</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x-axis</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y-axis</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C0654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Graph on the Coordinate Plane,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Coordinate plane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Ordered pair</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Origin</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Quadrant</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Treasure Map Navigation</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Captain Vega left a treasure map, but instead of an 'X marks the spot,' she hid the directions as ordered pairs! To find the treasure, you need to plot each point on the coordinate plane and connect them in order. The first clue says: Start at (2, 1), then go to (5, 4), then (8, 1).</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shape will the three points make when connected?</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Which number tells you how far right/left? Which tells you up/down?</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Why is the ORDER in an ordered pair important?</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if one of the coordinates was negative?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would you describe a location without a coordinate plane?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C0654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6.NS.6</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9  ·  Lesson 9-1</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Coordinate plane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Plano cartesiano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grid with a line going across and a line going up that cross.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cuadrícula con una línea horizontal y una vertical que se cruzan.</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grid with a horizontal line (x-axis) crossing a vertical line (y-axis), making four sections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Ordered pair</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Par ordenado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Two numbers (x, y) that tell where a point is on a grid.</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Dos números (x, y) que dicen dónde está un punto en una cuadrícula.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 5) means move right 3 from the origin, then up 5</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Origin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Origen</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point (0, 0) where the two grid lines cross.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El punto (0, 0) donde se cruzan las dos líneas de la cuadrícula.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The starting point at the center where both axes cross — (0, 0)</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Quadrant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Cuadrante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One of the four parts of a coordinate grid.</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de las cuatro partes de una cuadrícula de coordenadas.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I (+,+) top-right, II (-,+) top-left, III (-,-) bottom-left, IV (+,-) bottom-right</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Reflection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Reflexión</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flipped, mirror image across a line.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imagen reflejada al otro lado de una línea.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(3, 2) reflected over the x-axis becomes (3, -2) — same x, opposite y</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Integer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−3  </a:t>
            </a:r>
            <a:pPr indent="0" marL="0">
              <a:buNone/>
            </a:pPr>
            <a:r>
              <a:rPr lang="en-US" sz="800" dirty="0">
                <a:solidFill>
                  <a:srgbClr val="24323F"/>
                </a:solidFill>
                <a:latin typeface="Hanken Grotesk" pitchFamily="34" charset="0"/>
                <a:ea typeface="Hanken Grotesk" pitchFamily="34" charset="-122"/>
                <a:cs typeface="Hanken Grotesk" pitchFamily="34" charset="-120"/>
              </a:rPr>
              <a:t>It is a whole number's opposite with no fraction.</a:t>
            </a:r>
            <a:endParaRPr lang="en-US" sz="900" dirty="0"/>
          </a:p>
        </p:txBody>
      </p:sp>
      <p:sp>
        <p:nvSpPr>
          <p:cNvPr id="21" name="Shape 18"/>
          <p:cNvSpPr/>
          <p:nvPr/>
        </p:nvSpPr>
        <p:spPr>
          <a:xfrm>
            <a:off x="4663440" y="381304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1.5  </a:t>
            </a:r>
            <a:pPr indent="0" marL="0">
              <a:buNone/>
            </a:pPr>
            <a:r>
              <a:rPr lang="en-US" sz="800" dirty="0">
                <a:solidFill>
                  <a:srgbClr val="24323F"/>
                </a:solidFill>
                <a:latin typeface="Hanken Grotesk" pitchFamily="34" charset="0"/>
                <a:ea typeface="Hanken Grotesk" pitchFamily="34" charset="-122"/>
                <a:cs typeface="Hanken Grotesk" pitchFamily="34" charset="-120"/>
              </a:rPr>
              <a:t>It has a fraction part, so it is not an integer.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9-1: Graph on the Coordinate Plane</dc:title>
  <dc:subject>6.NS.6</dc:subject>
  <dc:creator>Neft Teacher</dc:creator>
  <cp:lastModifiedBy>Neft Teacher</cp:lastModifiedBy>
  <cp:revision>1</cp:revision>
  <dcterms:created xsi:type="dcterms:W3CDTF">2026-06-09T12:54:57Z</dcterms:created>
  <dcterms:modified xsi:type="dcterms:W3CDTF">2026-06-09T12:54:57Z</dcterms:modified>
</cp:coreProperties>
</file>