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382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758724" y="1909572"/>
            <a:ext cx="6995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</a:t>
            </a:r>
            <a:endParaRPr lang="en-US" sz="4400" dirty="0"/>
          </a:p>
        </p:txBody>
      </p:sp>
      <p:sp>
        <p:nvSpPr>
          <p:cNvPr id="5" name="Text 3"/>
          <p:cNvSpPr txBox="1"/>
          <p:nvPr/>
        </p:nvSpPr>
        <p:spPr>
          <a:xfrm>
            <a:off x="621792" y="1371600"/>
            <a:ext cx="5943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endParaRPr lang="en-US" sz="2500" dirty="0"/>
          </a:p>
        </p:txBody>
      </p:sp>
      <p:sp>
        <p:nvSpPr>
          <p:cNvPr id="8" name="Text 6"/>
          <p:cNvSpPr txBox="1"/>
          <p:nvPr/>
        </p:nvSpPr>
        <p:spPr>
          <a:xfrm>
            <a:off x="8138160" y="1115568"/>
            <a:ext cx="28712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Minutes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8567928" y="1572768"/>
            <a:ext cx="0" cy="2048256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567928" y="3621024"/>
            <a:ext cx="237744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567928" y="3621024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 txBox="1"/>
          <p:nvPr/>
        </p:nvSpPr>
        <p:spPr>
          <a:xfrm>
            <a:off x="8174736" y="354787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13" name="Shape 11"/>
          <p:cNvSpPr/>
          <p:nvPr/>
        </p:nvSpPr>
        <p:spPr>
          <a:xfrm>
            <a:off x="8567928" y="3279648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8174736" y="320649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15" name="Shape 13"/>
          <p:cNvSpPr/>
          <p:nvPr/>
        </p:nvSpPr>
        <p:spPr>
          <a:xfrm>
            <a:off x="8567928" y="2938272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 txBox="1"/>
          <p:nvPr/>
        </p:nvSpPr>
        <p:spPr>
          <a:xfrm>
            <a:off x="8174736" y="2865120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17" name="Shape 15"/>
          <p:cNvSpPr/>
          <p:nvPr/>
        </p:nvSpPr>
        <p:spPr>
          <a:xfrm>
            <a:off x="8567928" y="2596896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 txBox="1"/>
          <p:nvPr/>
        </p:nvSpPr>
        <p:spPr>
          <a:xfrm>
            <a:off x="8174736" y="252374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19" name="Shape 17"/>
          <p:cNvSpPr/>
          <p:nvPr/>
        </p:nvSpPr>
        <p:spPr>
          <a:xfrm>
            <a:off x="8567928" y="2255520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 txBox="1"/>
          <p:nvPr/>
        </p:nvSpPr>
        <p:spPr>
          <a:xfrm>
            <a:off x="8174736" y="218236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21" name="Shape 19"/>
          <p:cNvSpPr/>
          <p:nvPr/>
        </p:nvSpPr>
        <p:spPr>
          <a:xfrm>
            <a:off x="8567928" y="1914144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 txBox="1"/>
          <p:nvPr/>
        </p:nvSpPr>
        <p:spPr>
          <a:xfrm>
            <a:off x="8174736" y="184099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23" name="Shape 21"/>
          <p:cNvSpPr/>
          <p:nvPr/>
        </p:nvSpPr>
        <p:spPr>
          <a:xfrm>
            <a:off x="8567928" y="1572768"/>
            <a:ext cx="23774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 txBox="1"/>
          <p:nvPr/>
        </p:nvSpPr>
        <p:spPr>
          <a:xfrm>
            <a:off x="8174736" y="149961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20" dirty="0"/>
          </a:p>
        </p:txBody>
      </p:sp>
      <p:sp>
        <p:nvSpPr>
          <p:cNvPr id="25" name="Shape 23"/>
          <p:cNvSpPr/>
          <p:nvPr/>
        </p:nvSpPr>
        <p:spPr>
          <a:xfrm>
            <a:off x="8585759" y="2938272"/>
            <a:ext cx="558698" cy="682752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 txBox="1"/>
          <p:nvPr/>
        </p:nvSpPr>
        <p:spPr>
          <a:xfrm>
            <a:off x="8698687" y="2755392"/>
            <a:ext cx="32689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9180119" y="1914144"/>
            <a:ext cx="558698" cy="1706880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 txBox="1"/>
          <p:nvPr/>
        </p:nvSpPr>
        <p:spPr>
          <a:xfrm>
            <a:off x="9293047" y="1731264"/>
            <a:ext cx="32689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9774479" y="2255520"/>
            <a:ext cx="558698" cy="1365504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 txBox="1"/>
          <p:nvPr/>
        </p:nvSpPr>
        <p:spPr>
          <a:xfrm>
            <a:off x="9887407" y="2072640"/>
            <a:ext cx="32689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10368839" y="3279648"/>
            <a:ext cx="558698" cy="341376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 txBox="1"/>
          <p:nvPr/>
        </p:nvSpPr>
        <p:spPr>
          <a:xfrm>
            <a:off x="10481767" y="3096768"/>
            <a:ext cx="32689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50" dirty="0"/>
          </a:p>
        </p:txBody>
      </p:sp>
      <p:sp>
        <p:nvSpPr>
          <p:cNvPr id="33" name="Text 31"/>
          <p:cNvSpPr txBox="1"/>
          <p:nvPr/>
        </p:nvSpPr>
        <p:spPr>
          <a:xfrm>
            <a:off x="8577072" y="3675888"/>
            <a:ext cx="576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920" dirty="0"/>
          </a:p>
        </p:txBody>
      </p:sp>
      <p:sp>
        <p:nvSpPr>
          <p:cNvPr id="34" name="Text 32"/>
          <p:cNvSpPr txBox="1"/>
          <p:nvPr/>
        </p:nvSpPr>
        <p:spPr>
          <a:xfrm>
            <a:off x="9171432" y="3675888"/>
            <a:ext cx="576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920" dirty="0"/>
          </a:p>
        </p:txBody>
      </p:sp>
      <p:sp>
        <p:nvSpPr>
          <p:cNvPr id="35" name="Text 33"/>
          <p:cNvSpPr txBox="1"/>
          <p:nvPr/>
        </p:nvSpPr>
        <p:spPr>
          <a:xfrm>
            <a:off x="9765792" y="3675888"/>
            <a:ext cx="576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920" dirty="0"/>
          </a:p>
        </p:txBody>
      </p:sp>
      <p:sp>
        <p:nvSpPr>
          <p:cNvPr id="36" name="Text 34"/>
          <p:cNvSpPr txBox="1"/>
          <p:nvPr/>
        </p:nvSpPr>
        <p:spPr>
          <a:xfrm>
            <a:off x="10360152" y="3675888"/>
            <a:ext cx="5760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920" dirty="0"/>
          </a:p>
        </p:txBody>
      </p:sp>
      <p:sp>
        <p:nvSpPr>
          <p:cNvPr id="37" name="Text 35"/>
          <p:cNvSpPr txBox="1"/>
          <p:nvPr/>
        </p:nvSpPr>
        <p:spPr>
          <a:xfrm rot="16200000">
            <a:off x="8092440" y="2505456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38" name="Text 36"/>
          <p:cNvSpPr txBox="1"/>
          <p:nvPr/>
        </p:nvSpPr>
        <p:spPr>
          <a:xfrm>
            <a:off x="9090965" y="4005072"/>
            <a:ext cx="137891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900" dirty="0"/>
          </a:p>
        </p:txBody>
      </p:sp>
      <p:sp>
        <p:nvSpPr>
          <p:cNvPr id="39" name="Text 37"/>
          <p:cNvSpPr txBox="1"/>
          <p:nvPr/>
        </p:nvSpPr>
        <p:spPr>
          <a:xfrm>
            <a:off x="8138160" y="4663440"/>
            <a:ext cx="822960" cy="384048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400" dirty="0"/>
          </a:p>
        </p:txBody>
      </p:sp>
      <p:sp>
        <p:nvSpPr>
          <p:cNvPr id="40" name="Text 38"/>
          <p:cNvSpPr txBox="1"/>
          <p:nvPr/>
        </p:nvSpPr>
        <p:spPr>
          <a:xfrm>
            <a:off x="9098280" y="4663440"/>
            <a:ext cx="822960" cy="384048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</a:t>
            </a:r>
            <a:endParaRPr lang="en-US" sz="1400" dirty="0"/>
          </a:p>
        </p:txBody>
      </p:sp>
      <p:sp>
        <p:nvSpPr>
          <p:cNvPr id="41" name="Text 39"/>
          <p:cNvSpPr txBox="1"/>
          <p:nvPr/>
        </p:nvSpPr>
        <p:spPr>
          <a:xfrm>
            <a:off x="10058400" y="4663440"/>
            <a:ext cx="822960" cy="384048"/>
          </a:xfrm>
          <a:prstGeom prst="rect">
            <a:avLst/>
          </a:prstGeom>
          <a:solidFill>
            <a:srgbClr val="FCE7E1"/>
          </a:solidFill>
          <a:ln w="14605">
            <a:solidFill>
              <a:srgbClr val="E9745D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400" dirty="0"/>
          </a:p>
        </p:txBody>
      </p:sp>
      <p:sp>
        <p:nvSpPr>
          <p:cNvPr id="42" name="Text 40"/>
          <p:cNvSpPr txBox="1"/>
          <p:nvPr/>
        </p:nvSpPr>
        <p:spPr>
          <a:xfrm>
            <a:off x="8284464" y="5138928"/>
            <a:ext cx="2880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Slides edit mode</a:t>
            </a:r>
            <a:endParaRPr lang="en-US" sz="1600" dirty="0"/>
          </a:p>
        </p:txBody>
      </p:sp>
      <p:sp>
        <p:nvSpPr>
          <p:cNvPr id="43" name="Text 41"/>
          <p:cNvSpPr txBox="1"/>
          <p:nvPr/>
        </p:nvSpPr>
        <p:spPr>
          <a:xfrm>
            <a:off x="8247888" y="5468112"/>
            <a:ext cx="2944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8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move cards, chips, bars, and labels.</a:t>
            </a:r>
            <a:endParaRPr lang="en-US" sz="12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12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Histogram #1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graph you built. Short answers are okay.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804672" y="1600200"/>
            <a:ext cx="1060704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7324A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Which interval has the peak? ____________________</a:t>
            </a:r>
            <a:endParaRPr lang="en-US" sz="1900" dirty="0"/>
          </a:p>
        </p:txBody>
      </p:sp>
      <p:sp>
        <p:nvSpPr>
          <p:cNvPr id="10" name="Text 8"/>
          <p:cNvSpPr txBox="1"/>
          <p:nvPr/>
        </p:nvSpPr>
        <p:spPr>
          <a:xfrm>
            <a:off x="804672" y="2404872"/>
            <a:ext cx="1060704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7324A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Which interval has the fewest values? ____________________</a:t>
            </a:r>
            <a:endParaRPr lang="en-US" sz="1900" dirty="0"/>
          </a:p>
        </p:txBody>
      </p:sp>
      <p:sp>
        <p:nvSpPr>
          <p:cNvPr id="11" name="Text 9"/>
          <p:cNvSpPr txBox="1"/>
          <p:nvPr/>
        </p:nvSpPr>
        <p:spPr>
          <a:xfrm>
            <a:off x="804672" y="3209544"/>
            <a:ext cx="1060704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7324A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How many values are in 20–29? ______</a:t>
            </a:r>
            <a:endParaRPr lang="en-US" sz="1900" dirty="0"/>
          </a:p>
        </p:txBody>
      </p:sp>
      <p:sp>
        <p:nvSpPr>
          <p:cNvPr id="12" name="Text 10"/>
          <p:cNvSpPr txBox="1"/>
          <p:nvPr/>
        </p:nvSpPr>
        <p:spPr>
          <a:xfrm>
            <a:off x="804672" y="4014216"/>
            <a:ext cx="1060704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One thing I notice is ________________________________.</a:t>
            </a:r>
            <a:endParaRPr lang="en-US" sz="1900" dirty="0"/>
          </a:p>
        </p:txBody>
      </p:sp>
      <p:sp>
        <p:nvSpPr>
          <p:cNvPr id="13" name="Text 11"/>
          <p:cNvSpPr txBox="1"/>
          <p:nvPr/>
        </p:nvSpPr>
        <p:spPr>
          <a:xfrm>
            <a:off x="960120" y="5212080"/>
            <a:ext cx="6629400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Bank: interval • frequency • peak • most • fewest</a:t>
            </a:r>
            <a:endParaRPr lang="en-US" sz="1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13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Raw Data: Free Throws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are already chosen. Move the chips into the correct boxes.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384048" y="1508760"/>
            <a:ext cx="2084832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0–4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384048" y="1901952"/>
            <a:ext cx="2084832" cy="1938528"/>
          </a:xfrm>
          <a:prstGeom prst="roundRect">
            <a:avLst>
              <a:gd name="adj" fmla="val 566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2715768" y="1508760"/>
            <a:ext cx="2084832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5–9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2715768" y="1901952"/>
            <a:ext cx="2084832" cy="1938528"/>
          </a:xfrm>
          <a:prstGeom prst="roundRect">
            <a:avLst>
              <a:gd name="adj" fmla="val 566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5047488" y="1508760"/>
            <a:ext cx="2084832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5047488" y="1901952"/>
            <a:ext cx="2084832" cy="1938528"/>
          </a:xfrm>
          <a:prstGeom prst="roundRect">
            <a:avLst>
              <a:gd name="adj" fmla="val 566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7379208" y="1508760"/>
            <a:ext cx="2084832" cy="347472"/>
          </a:xfrm>
          <a:prstGeom prst="rect">
            <a:avLst/>
          </a:prstGeom>
          <a:solidFill>
            <a:srgbClr val="E8B544"/>
          </a:solidFill>
          <a:ln w="15240">
            <a:solidFill>
              <a:srgbClr val="E8B544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15–19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7379208" y="1901952"/>
            <a:ext cx="2084832" cy="1938528"/>
          </a:xfrm>
          <a:prstGeom prst="roundRect">
            <a:avLst>
              <a:gd name="adj" fmla="val 566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8B5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9710928" y="1508760"/>
            <a:ext cx="2084832" cy="347472"/>
          </a:xfrm>
          <a:prstGeom prst="rect">
            <a:avLst/>
          </a:prstGeom>
          <a:solidFill>
            <a:srgbClr val="4D5D63"/>
          </a:solidFill>
          <a:ln w="15240">
            <a:solidFill>
              <a:srgbClr val="4D5D63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20–24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9710928" y="1901952"/>
            <a:ext cx="2084832" cy="1938528"/>
          </a:xfrm>
          <a:prstGeom prst="roundRect">
            <a:avLst>
              <a:gd name="adj" fmla="val 566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4D5D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475488" y="4389120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0" name="Text 18"/>
          <p:cNvSpPr txBox="1"/>
          <p:nvPr/>
        </p:nvSpPr>
        <p:spPr>
          <a:xfrm>
            <a:off x="1344168" y="4389120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1" name="Text 19"/>
          <p:cNvSpPr txBox="1"/>
          <p:nvPr/>
        </p:nvSpPr>
        <p:spPr>
          <a:xfrm>
            <a:off x="2212848" y="4389120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700" dirty="0"/>
          </a:p>
        </p:txBody>
      </p:sp>
      <p:sp>
        <p:nvSpPr>
          <p:cNvPr id="22" name="Text 20"/>
          <p:cNvSpPr txBox="1"/>
          <p:nvPr/>
        </p:nvSpPr>
        <p:spPr>
          <a:xfrm>
            <a:off x="3081528" y="4389120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700" dirty="0"/>
          </a:p>
        </p:txBody>
      </p:sp>
      <p:sp>
        <p:nvSpPr>
          <p:cNvPr id="23" name="Text 21"/>
          <p:cNvSpPr txBox="1"/>
          <p:nvPr/>
        </p:nvSpPr>
        <p:spPr>
          <a:xfrm>
            <a:off x="3950208" y="4389120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700" dirty="0"/>
          </a:p>
        </p:txBody>
      </p:sp>
      <p:sp>
        <p:nvSpPr>
          <p:cNvPr id="24" name="Text 22"/>
          <p:cNvSpPr txBox="1"/>
          <p:nvPr/>
        </p:nvSpPr>
        <p:spPr>
          <a:xfrm>
            <a:off x="4818888" y="4389120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700" dirty="0"/>
          </a:p>
        </p:txBody>
      </p:sp>
      <p:sp>
        <p:nvSpPr>
          <p:cNvPr id="25" name="Text 23"/>
          <p:cNvSpPr txBox="1"/>
          <p:nvPr/>
        </p:nvSpPr>
        <p:spPr>
          <a:xfrm>
            <a:off x="5687568" y="4389120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700" dirty="0"/>
          </a:p>
        </p:txBody>
      </p:sp>
      <p:sp>
        <p:nvSpPr>
          <p:cNvPr id="26" name="Text 24"/>
          <p:cNvSpPr txBox="1"/>
          <p:nvPr/>
        </p:nvSpPr>
        <p:spPr>
          <a:xfrm>
            <a:off x="6556248" y="4389120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700" dirty="0"/>
          </a:p>
        </p:txBody>
      </p:sp>
      <p:sp>
        <p:nvSpPr>
          <p:cNvPr id="27" name="Text 25"/>
          <p:cNvSpPr txBox="1"/>
          <p:nvPr/>
        </p:nvSpPr>
        <p:spPr>
          <a:xfrm>
            <a:off x="475488" y="4956048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700" dirty="0"/>
          </a:p>
        </p:txBody>
      </p:sp>
      <p:sp>
        <p:nvSpPr>
          <p:cNvPr id="28" name="Text 26"/>
          <p:cNvSpPr txBox="1"/>
          <p:nvPr/>
        </p:nvSpPr>
        <p:spPr>
          <a:xfrm>
            <a:off x="1344168" y="4956048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700" dirty="0"/>
          </a:p>
        </p:txBody>
      </p:sp>
      <p:sp>
        <p:nvSpPr>
          <p:cNvPr id="29" name="Text 27"/>
          <p:cNvSpPr txBox="1"/>
          <p:nvPr/>
        </p:nvSpPr>
        <p:spPr>
          <a:xfrm>
            <a:off x="2212848" y="4956048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700" dirty="0"/>
          </a:p>
        </p:txBody>
      </p:sp>
      <p:sp>
        <p:nvSpPr>
          <p:cNvPr id="30" name="Text 28"/>
          <p:cNvSpPr txBox="1"/>
          <p:nvPr/>
        </p:nvSpPr>
        <p:spPr>
          <a:xfrm>
            <a:off x="3081528" y="4956048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700" dirty="0"/>
          </a:p>
        </p:txBody>
      </p:sp>
      <p:sp>
        <p:nvSpPr>
          <p:cNvPr id="31" name="Text 29"/>
          <p:cNvSpPr txBox="1"/>
          <p:nvPr/>
        </p:nvSpPr>
        <p:spPr>
          <a:xfrm>
            <a:off x="3950208" y="4956048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700" dirty="0"/>
          </a:p>
        </p:txBody>
      </p:sp>
      <p:sp>
        <p:nvSpPr>
          <p:cNvPr id="32" name="Text 30"/>
          <p:cNvSpPr txBox="1"/>
          <p:nvPr/>
        </p:nvSpPr>
        <p:spPr>
          <a:xfrm>
            <a:off x="4818888" y="4956048"/>
            <a:ext cx="585216" cy="402336"/>
          </a:xfrm>
          <a:prstGeom prst="rect">
            <a:avLst/>
          </a:prstGeom>
          <a:solidFill>
            <a:srgbClr val="FFFFFF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700" dirty="0"/>
          </a:p>
        </p:txBody>
      </p:sp>
      <p:sp>
        <p:nvSpPr>
          <p:cNvPr id="33" name="Text 31"/>
          <p:cNvSpPr txBox="1"/>
          <p:nvPr/>
        </p:nvSpPr>
        <p:spPr>
          <a:xfrm>
            <a:off x="5687568" y="4956048"/>
            <a:ext cx="585216" cy="402336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700" dirty="0"/>
          </a:p>
        </p:txBody>
      </p:sp>
      <p:sp>
        <p:nvSpPr>
          <p:cNvPr id="34" name="Text 32"/>
          <p:cNvSpPr txBox="1"/>
          <p:nvPr/>
        </p:nvSpPr>
        <p:spPr>
          <a:xfrm>
            <a:off x="8046720" y="4480560"/>
            <a:ext cx="3200400" cy="731520"/>
          </a:xfrm>
          <a:prstGeom prst="rect">
            <a:avLst/>
          </a:prstGeom>
          <a:solidFill>
            <a:srgbClr val="F0F7EB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Ask, “Which number group does this value fit in?”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14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Tally → Frequency Table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the values in each interval. The tallies are already started.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49808" y="1554480"/>
            <a:ext cx="1691640" cy="512064"/>
          </a:xfrm>
          <a:prstGeom prst="rect">
            <a:avLst/>
          </a:prstGeom>
          <a:solidFill>
            <a:srgbClr val="E9745D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720" dirty="0"/>
          </a:p>
        </p:txBody>
      </p:sp>
      <p:sp>
        <p:nvSpPr>
          <p:cNvPr id="10" name="Text 8"/>
          <p:cNvSpPr txBox="1"/>
          <p:nvPr/>
        </p:nvSpPr>
        <p:spPr>
          <a:xfrm>
            <a:off x="2441448" y="1554480"/>
            <a:ext cx="3749040" cy="512064"/>
          </a:xfrm>
          <a:prstGeom prst="rect">
            <a:avLst/>
          </a:prstGeom>
          <a:solidFill>
            <a:srgbClr val="E9745D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Tally marks</a:t>
            </a:r>
            <a:endParaRPr lang="en-US" sz="1720" dirty="0"/>
          </a:p>
        </p:txBody>
      </p:sp>
      <p:sp>
        <p:nvSpPr>
          <p:cNvPr id="11" name="Text 9"/>
          <p:cNvSpPr txBox="1"/>
          <p:nvPr/>
        </p:nvSpPr>
        <p:spPr>
          <a:xfrm>
            <a:off x="6190488" y="1554480"/>
            <a:ext cx="1737360" cy="512064"/>
          </a:xfrm>
          <a:prstGeom prst="rect">
            <a:avLst/>
          </a:prstGeom>
          <a:solidFill>
            <a:srgbClr val="E9745D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720" dirty="0"/>
          </a:p>
        </p:txBody>
      </p:sp>
      <p:sp>
        <p:nvSpPr>
          <p:cNvPr id="12" name="Text 10"/>
          <p:cNvSpPr txBox="1"/>
          <p:nvPr/>
        </p:nvSpPr>
        <p:spPr>
          <a:xfrm>
            <a:off x="749808" y="2066544"/>
            <a:ext cx="16916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0–4</a:t>
            </a:r>
            <a:endParaRPr lang="en-US" sz="1720" dirty="0"/>
          </a:p>
        </p:txBody>
      </p:sp>
      <p:sp>
        <p:nvSpPr>
          <p:cNvPr id="13" name="Text 11"/>
          <p:cNvSpPr txBox="1"/>
          <p:nvPr/>
        </p:nvSpPr>
        <p:spPr>
          <a:xfrm>
            <a:off x="2441448" y="2066544"/>
            <a:ext cx="37490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</a:t>
            </a:r>
            <a:endParaRPr lang="en-US" sz="1720" dirty="0"/>
          </a:p>
        </p:txBody>
      </p:sp>
      <p:sp>
        <p:nvSpPr>
          <p:cNvPr id="14" name="Text 12"/>
          <p:cNvSpPr txBox="1"/>
          <p:nvPr/>
        </p:nvSpPr>
        <p:spPr>
          <a:xfrm>
            <a:off x="6190488" y="2066544"/>
            <a:ext cx="173736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15" name="Text 13"/>
          <p:cNvSpPr txBox="1"/>
          <p:nvPr/>
        </p:nvSpPr>
        <p:spPr>
          <a:xfrm>
            <a:off x="749808" y="2578608"/>
            <a:ext cx="16916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5–9</a:t>
            </a:r>
            <a:endParaRPr lang="en-US" sz="1720" dirty="0"/>
          </a:p>
        </p:txBody>
      </p:sp>
      <p:sp>
        <p:nvSpPr>
          <p:cNvPr id="16" name="Text 14"/>
          <p:cNvSpPr txBox="1"/>
          <p:nvPr/>
        </p:nvSpPr>
        <p:spPr>
          <a:xfrm>
            <a:off x="2441448" y="2578608"/>
            <a:ext cx="37490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|||</a:t>
            </a:r>
            <a:endParaRPr lang="en-US" sz="1720" dirty="0"/>
          </a:p>
        </p:txBody>
      </p:sp>
      <p:sp>
        <p:nvSpPr>
          <p:cNvPr id="17" name="Text 15"/>
          <p:cNvSpPr txBox="1"/>
          <p:nvPr/>
        </p:nvSpPr>
        <p:spPr>
          <a:xfrm>
            <a:off x="6190488" y="2578608"/>
            <a:ext cx="173736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18" name="Text 16"/>
          <p:cNvSpPr txBox="1"/>
          <p:nvPr/>
        </p:nvSpPr>
        <p:spPr>
          <a:xfrm>
            <a:off x="749808" y="3090672"/>
            <a:ext cx="16916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</a:t>
            </a:r>
            <a:endParaRPr lang="en-US" sz="1720" dirty="0"/>
          </a:p>
        </p:txBody>
      </p:sp>
      <p:sp>
        <p:nvSpPr>
          <p:cNvPr id="19" name="Text 17"/>
          <p:cNvSpPr txBox="1"/>
          <p:nvPr/>
        </p:nvSpPr>
        <p:spPr>
          <a:xfrm>
            <a:off x="2441448" y="3090672"/>
            <a:ext cx="37490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||||</a:t>
            </a:r>
            <a:endParaRPr lang="en-US" sz="1720" dirty="0"/>
          </a:p>
        </p:txBody>
      </p:sp>
      <p:sp>
        <p:nvSpPr>
          <p:cNvPr id="20" name="Text 18"/>
          <p:cNvSpPr txBox="1"/>
          <p:nvPr/>
        </p:nvSpPr>
        <p:spPr>
          <a:xfrm>
            <a:off x="6190488" y="3090672"/>
            <a:ext cx="173736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21" name="Text 19"/>
          <p:cNvSpPr txBox="1"/>
          <p:nvPr/>
        </p:nvSpPr>
        <p:spPr>
          <a:xfrm>
            <a:off x="749808" y="3602736"/>
            <a:ext cx="16916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15–19</a:t>
            </a:r>
            <a:endParaRPr lang="en-US" sz="1720" dirty="0"/>
          </a:p>
        </p:txBody>
      </p:sp>
      <p:sp>
        <p:nvSpPr>
          <p:cNvPr id="22" name="Text 20"/>
          <p:cNvSpPr txBox="1"/>
          <p:nvPr/>
        </p:nvSpPr>
        <p:spPr>
          <a:xfrm>
            <a:off x="2441448" y="3602736"/>
            <a:ext cx="37490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|||</a:t>
            </a:r>
            <a:endParaRPr lang="en-US" sz="1720" dirty="0"/>
          </a:p>
        </p:txBody>
      </p:sp>
      <p:sp>
        <p:nvSpPr>
          <p:cNvPr id="23" name="Text 21"/>
          <p:cNvSpPr txBox="1"/>
          <p:nvPr/>
        </p:nvSpPr>
        <p:spPr>
          <a:xfrm>
            <a:off x="6190488" y="3602736"/>
            <a:ext cx="173736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24" name="Text 22"/>
          <p:cNvSpPr txBox="1"/>
          <p:nvPr/>
        </p:nvSpPr>
        <p:spPr>
          <a:xfrm>
            <a:off x="749808" y="4114800"/>
            <a:ext cx="16916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20–24</a:t>
            </a:r>
            <a:endParaRPr lang="en-US" sz="1720" dirty="0"/>
          </a:p>
        </p:txBody>
      </p:sp>
      <p:sp>
        <p:nvSpPr>
          <p:cNvPr id="25" name="Text 23"/>
          <p:cNvSpPr txBox="1"/>
          <p:nvPr/>
        </p:nvSpPr>
        <p:spPr>
          <a:xfrm>
            <a:off x="2441448" y="4114800"/>
            <a:ext cx="374904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|||</a:t>
            </a:r>
            <a:endParaRPr lang="en-US" sz="1720" dirty="0"/>
          </a:p>
        </p:txBody>
      </p:sp>
      <p:sp>
        <p:nvSpPr>
          <p:cNvPr id="26" name="Text 24"/>
          <p:cNvSpPr txBox="1"/>
          <p:nvPr/>
        </p:nvSpPr>
        <p:spPr>
          <a:xfrm>
            <a:off x="6190488" y="4114800"/>
            <a:ext cx="1737360" cy="51206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27" name="Text 25"/>
          <p:cNvSpPr txBox="1"/>
          <p:nvPr/>
        </p:nvSpPr>
        <p:spPr>
          <a:xfrm>
            <a:off x="8458200" y="1691640"/>
            <a:ext cx="2697480" cy="822960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the tally marks, then type the number in the frequency column.</a:t>
            </a:r>
            <a:endParaRPr lang="en-US" sz="1800" dirty="0"/>
          </a:p>
        </p:txBody>
      </p:sp>
      <p:sp>
        <p:nvSpPr>
          <p:cNvPr id="28" name="Text 26"/>
          <p:cNvSpPr txBox="1"/>
          <p:nvPr/>
        </p:nvSpPr>
        <p:spPr>
          <a:xfrm>
            <a:off x="8458200" y="2880360"/>
            <a:ext cx="2697480" cy="51206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interval: __________</a:t>
            </a:r>
            <a:endParaRPr lang="en-US" sz="1800" dirty="0"/>
          </a:p>
        </p:txBody>
      </p:sp>
      <p:sp>
        <p:nvSpPr>
          <p:cNvPr id="29" name="Text 27"/>
          <p:cNvSpPr txBox="1"/>
          <p:nvPr/>
        </p:nvSpPr>
        <p:spPr>
          <a:xfrm>
            <a:off x="8458200" y="3611880"/>
            <a:ext cx="2697480" cy="51206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players: ______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15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Histogram #2: Free Throws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the bars into the graph. The intervals are already set.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21792" y="1517904"/>
            <a:ext cx="6254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Throws Made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1051560" y="1975104"/>
            <a:ext cx="0" cy="352958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051560" y="5504688"/>
            <a:ext cx="576072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051560" y="5504688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658368" y="543153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14" name="Shape 12"/>
          <p:cNvSpPr/>
          <p:nvPr/>
        </p:nvSpPr>
        <p:spPr>
          <a:xfrm>
            <a:off x="1051560" y="4798771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658368" y="4725619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16" name="Shape 14"/>
          <p:cNvSpPr/>
          <p:nvPr/>
        </p:nvSpPr>
        <p:spPr>
          <a:xfrm>
            <a:off x="1051560" y="4092854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658368" y="401970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18" name="Shape 16"/>
          <p:cNvSpPr/>
          <p:nvPr/>
        </p:nvSpPr>
        <p:spPr>
          <a:xfrm>
            <a:off x="1051560" y="3386938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658368" y="331378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20" name="Shape 18"/>
          <p:cNvSpPr/>
          <p:nvPr/>
        </p:nvSpPr>
        <p:spPr>
          <a:xfrm>
            <a:off x="1051560" y="2681021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 txBox="1"/>
          <p:nvPr/>
        </p:nvSpPr>
        <p:spPr>
          <a:xfrm>
            <a:off x="658368" y="2607869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22" name="Shape 20"/>
          <p:cNvSpPr/>
          <p:nvPr/>
        </p:nvSpPr>
        <p:spPr>
          <a:xfrm>
            <a:off x="1051560" y="1975104"/>
            <a:ext cx="57607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658368" y="190195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24" name="Text 22"/>
          <p:cNvSpPr txBox="1"/>
          <p:nvPr/>
        </p:nvSpPr>
        <p:spPr>
          <a:xfrm>
            <a:off x="1060704" y="5559552"/>
            <a:ext cx="1133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0–4</a:t>
            </a:r>
            <a:endParaRPr lang="en-US" sz="920" dirty="0"/>
          </a:p>
        </p:txBody>
      </p:sp>
      <p:sp>
        <p:nvSpPr>
          <p:cNvPr id="25" name="Text 23"/>
          <p:cNvSpPr txBox="1"/>
          <p:nvPr/>
        </p:nvSpPr>
        <p:spPr>
          <a:xfrm>
            <a:off x="2212848" y="5559552"/>
            <a:ext cx="1133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5–9</a:t>
            </a:r>
            <a:endParaRPr lang="en-US" sz="920" dirty="0"/>
          </a:p>
        </p:txBody>
      </p:sp>
      <p:sp>
        <p:nvSpPr>
          <p:cNvPr id="26" name="Text 24"/>
          <p:cNvSpPr txBox="1"/>
          <p:nvPr/>
        </p:nvSpPr>
        <p:spPr>
          <a:xfrm>
            <a:off x="3364992" y="5559552"/>
            <a:ext cx="1133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</a:t>
            </a:r>
            <a:endParaRPr lang="en-US" sz="920" dirty="0"/>
          </a:p>
        </p:txBody>
      </p:sp>
      <p:sp>
        <p:nvSpPr>
          <p:cNvPr id="27" name="Text 25"/>
          <p:cNvSpPr txBox="1"/>
          <p:nvPr/>
        </p:nvSpPr>
        <p:spPr>
          <a:xfrm>
            <a:off x="4517136" y="5559552"/>
            <a:ext cx="1133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15–19</a:t>
            </a:r>
            <a:endParaRPr lang="en-US" sz="920" dirty="0"/>
          </a:p>
        </p:txBody>
      </p:sp>
      <p:sp>
        <p:nvSpPr>
          <p:cNvPr id="28" name="Text 26"/>
          <p:cNvSpPr txBox="1"/>
          <p:nvPr/>
        </p:nvSpPr>
        <p:spPr>
          <a:xfrm>
            <a:off x="5669280" y="5559552"/>
            <a:ext cx="1133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20–24</a:t>
            </a:r>
            <a:endParaRPr lang="en-US" sz="920" dirty="0"/>
          </a:p>
        </p:txBody>
      </p:sp>
      <p:sp>
        <p:nvSpPr>
          <p:cNvPr id="29" name="Text 27"/>
          <p:cNvSpPr txBox="1"/>
          <p:nvPr/>
        </p:nvSpPr>
        <p:spPr>
          <a:xfrm rot="16200000">
            <a:off x="576072" y="3648456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30" name="Text 28"/>
          <p:cNvSpPr txBox="1"/>
          <p:nvPr/>
        </p:nvSpPr>
        <p:spPr>
          <a:xfrm>
            <a:off x="2318918" y="5888736"/>
            <a:ext cx="334121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Throws</a:t>
            </a:r>
            <a:endParaRPr lang="en-US" sz="900" dirty="0"/>
          </a:p>
        </p:txBody>
      </p:sp>
      <p:sp>
        <p:nvSpPr>
          <p:cNvPr id="31" name="Text 29"/>
          <p:cNvSpPr txBox="1"/>
          <p:nvPr/>
        </p:nvSpPr>
        <p:spPr>
          <a:xfrm>
            <a:off x="7333488" y="1417320"/>
            <a:ext cx="3520440" cy="329184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BARS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7406640" y="3685032"/>
            <a:ext cx="493776" cy="1024128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 txBox="1"/>
          <p:nvPr/>
        </p:nvSpPr>
        <p:spPr>
          <a:xfrm>
            <a:off x="7406640" y="3456432"/>
            <a:ext cx="493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8083296" y="3172968"/>
            <a:ext cx="493776" cy="1536192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 txBox="1"/>
          <p:nvPr/>
        </p:nvSpPr>
        <p:spPr>
          <a:xfrm>
            <a:off x="8083296" y="2944368"/>
            <a:ext cx="493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759952" y="2660904"/>
            <a:ext cx="493776" cy="2048256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 txBox="1"/>
          <p:nvPr/>
        </p:nvSpPr>
        <p:spPr>
          <a:xfrm>
            <a:off x="8759952" y="2432304"/>
            <a:ext cx="493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9436608" y="3172968"/>
            <a:ext cx="493776" cy="1536192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 txBox="1"/>
          <p:nvPr/>
        </p:nvSpPr>
        <p:spPr>
          <a:xfrm>
            <a:off x="9436608" y="2944368"/>
            <a:ext cx="493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0113264" y="3172968"/>
            <a:ext cx="493776" cy="1536192"/>
          </a:xfrm>
          <a:prstGeom prst="rect">
            <a:avLst/>
          </a:prstGeom>
          <a:solidFill>
            <a:srgbClr val="F7DDD6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 txBox="1"/>
          <p:nvPr/>
        </p:nvSpPr>
        <p:spPr>
          <a:xfrm>
            <a:off x="10113264" y="2944368"/>
            <a:ext cx="493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42" name="Text 40"/>
          <p:cNvSpPr txBox="1"/>
          <p:nvPr/>
        </p:nvSpPr>
        <p:spPr>
          <a:xfrm>
            <a:off x="7315200" y="5340096"/>
            <a:ext cx="3657600" cy="475488"/>
          </a:xfrm>
          <a:prstGeom prst="rect">
            <a:avLst/>
          </a:prstGeom>
          <a:solidFill>
            <a:srgbClr val="FFFFFF"/>
          </a:solidFill>
          <a:ln w="15240">
            <a:solidFill>
              <a:srgbClr val="E9745D"/>
            </a:solidFill>
          </a:ln>
        </p:spPr>
        <p:txBody>
          <a:bodyPr wrap="square" lIns="1651" tIns="1651" rIns="1651" bIns="1651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you build: The tallest bar is ____ because ____.</a:t>
            </a:r>
            <a:endParaRPr lang="en-US" sz="16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16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the Histogram Fixes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each problem card to the best fix.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21792" y="1481328"/>
            <a:ext cx="342900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LABELS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21792" y="1874520"/>
            <a:ext cx="3429000" cy="2029968"/>
          </a:xfrm>
          <a:prstGeom prst="roundRect">
            <a:avLst>
              <a:gd name="adj" fmla="val 5405"/>
            </a:avLst>
          </a:prstGeom>
          <a:solidFill>
            <a:srgbClr val="EEF7FC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4370832" y="1481328"/>
            <a:ext cx="342900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BARS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4370832" y="1874520"/>
            <a:ext cx="3429000" cy="2029968"/>
          </a:xfrm>
          <a:prstGeom prst="roundRect">
            <a:avLst>
              <a:gd name="adj" fmla="val 5405"/>
            </a:avLst>
          </a:prstGeom>
          <a:solidFill>
            <a:srgbClr val="FCE7E1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8119872" y="1481328"/>
            <a:ext cx="3429000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INTERVALS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8119872" y="1874520"/>
            <a:ext cx="3429000" cy="2029968"/>
          </a:xfrm>
          <a:prstGeom prst="roundRect">
            <a:avLst>
              <a:gd name="adj" fmla="val 5405"/>
            </a:avLst>
          </a:prstGeom>
          <a:solidFill>
            <a:srgbClr val="F0F7EB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749808" y="4526280"/>
            <a:ext cx="3136392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graph needs a clear title.</a:t>
            </a:r>
            <a:endParaRPr lang="en-US" sz="1290" dirty="0"/>
          </a:p>
        </p:txBody>
      </p:sp>
      <p:sp>
        <p:nvSpPr>
          <p:cNvPr id="16" name="Text 14"/>
          <p:cNvSpPr txBox="1"/>
          <p:nvPr/>
        </p:nvSpPr>
        <p:spPr>
          <a:xfrm>
            <a:off x="4471416" y="4526280"/>
            <a:ext cx="3136392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y-axis should say Frequency.</a:t>
            </a:r>
            <a:endParaRPr lang="en-US" sz="1290" dirty="0"/>
          </a:p>
        </p:txBody>
      </p:sp>
      <p:sp>
        <p:nvSpPr>
          <p:cNvPr id="17" name="Text 15"/>
          <p:cNvSpPr txBox="1"/>
          <p:nvPr/>
        </p:nvSpPr>
        <p:spPr>
          <a:xfrm>
            <a:off x="8193024" y="4526280"/>
            <a:ext cx="3136392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bar is too tall.</a:t>
            </a:r>
            <a:endParaRPr lang="en-US" sz="1290" dirty="0"/>
          </a:p>
        </p:txBody>
      </p:sp>
      <p:sp>
        <p:nvSpPr>
          <p:cNvPr id="18" name="Text 16"/>
          <p:cNvSpPr txBox="1"/>
          <p:nvPr/>
        </p:nvSpPr>
        <p:spPr>
          <a:xfrm>
            <a:off x="749808" y="5093208"/>
            <a:ext cx="3136392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Bars should touch.</a:t>
            </a:r>
            <a:endParaRPr lang="en-US" sz="1290" dirty="0"/>
          </a:p>
        </p:txBody>
      </p:sp>
      <p:sp>
        <p:nvSpPr>
          <p:cNvPr id="19" name="Text 17"/>
          <p:cNvSpPr txBox="1"/>
          <p:nvPr/>
        </p:nvSpPr>
        <p:spPr>
          <a:xfrm>
            <a:off x="4471416" y="5093208"/>
            <a:ext cx="3136392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Intervals overlap: 0–10 and 10–20.</a:t>
            </a:r>
            <a:endParaRPr lang="en-US" sz="1290" dirty="0"/>
          </a:p>
        </p:txBody>
      </p:sp>
      <p:sp>
        <p:nvSpPr>
          <p:cNvPr id="20" name="Text 18"/>
          <p:cNvSpPr txBox="1"/>
          <p:nvPr/>
        </p:nvSpPr>
        <p:spPr>
          <a:xfrm>
            <a:off x="8193024" y="5093208"/>
            <a:ext cx="3136392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29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skip 20–29.</a:t>
            </a:r>
            <a:endParaRPr lang="en-US" sz="12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17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Histogram Matches the Table?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at the frequency table. Drag the star to the correct graph.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594360" y="1508760"/>
            <a:ext cx="1234440" cy="448056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550" dirty="0"/>
          </a:p>
        </p:txBody>
      </p:sp>
      <p:sp>
        <p:nvSpPr>
          <p:cNvPr id="10" name="Text 8"/>
          <p:cNvSpPr txBox="1"/>
          <p:nvPr/>
        </p:nvSpPr>
        <p:spPr>
          <a:xfrm>
            <a:off x="1828800" y="1508760"/>
            <a:ext cx="1298448" cy="448056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550" dirty="0"/>
          </a:p>
        </p:txBody>
      </p:sp>
      <p:sp>
        <p:nvSpPr>
          <p:cNvPr id="11" name="Text 9"/>
          <p:cNvSpPr txBox="1"/>
          <p:nvPr/>
        </p:nvSpPr>
        <p:spPr>
          <a:xfrm>
            <a:off x="594360" y="1956816"/>
            <a:ext cx="1234440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550" dirty="0"/>
          </a:p>
        </p:txBody>
      </p:sp>
      <p:sp>
        <p:nvSpPr>
          <p:cNvPr id="12" name="Text 10"/>
          <p:cNvSpPr txBox="1"/>
          <p:nvPr/>
        </p:nvSpPr>
        <p:spPr>
          <a:xfrm>
            <a:off x="1828800" y="1956816"/>
            <a:ext cx="1298448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50" dirty="0"/>
          </a:p>
        </p:txBody>
      </p:sp>
      <p:sp>
        <p:nvSpPr>
          <p:cNvPr id="13" name="Text 11"/>
          <p:cNvSpPr txBox="1"/>
          <p:nvPr/>
        </p:nvSpPr>
        <p:spPr>
          <a:xfrm>
            <a:off x="594360" y="2404872"/>
            <a:ext cx="1234440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550" dirty="0"/>
          </a:p>
        </p:txBody>
      </p:sp>
      <p:sp>
        <p:nvSpPr>
          <p:cNvPr id="14" name="Text 12"/>
          <p:cNvSpPr txBox="1"/>
          <p:nvPr/>
        </p:nvSpPr>
        <p:spPr>
          <a:xfrm>
            <a:off x="1828800" y="2404872"/>
            <a:ext cx="1298448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50" dirty="0"/>
          </a:p>
        </p:txBody>
      </p:sp>
      <p:sp>
        <p:nvSpPr>
          <p:cNvPr id="15" name="Text 13"/>
          <p:cNvSpPr txBox="1"/>
          <p:nvPr/>
        </p:nvSpPr>
        <p:spPr>
          <a:xfrm>
            <a:off x="594360" y="2852928"/>
            <a:ext cx="1234440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550" dirty="0"/>
          </a:p>
        </p:txBody>
      </p:sp>
      <p:sp>
        <p:nvSpPr>
          <p:cNvPr id="16" name="Text 14"/>
          <p:cNvSpPr txBox="1"/>
          <p:nvPr/>
        </p:nvSpPr>
        <p:spPr>
          <a:xfrm>
            <a:off x="1828800" y="2852928"/>
            <a:ext cx="1298448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50" dirty="0"/>
          </a:p>
        </p:txBody>
      </p:sp>
      <p:sp>
        <p:nvSpPr>
          <p:cNvPr id="17" name="Text 15"/>
          <p:cNvSpPr txBox="1"/>
          <p:nvPr/>
        </p:nvSpPr>
        <p:spPr>
          <a:xfrm>
            <a:off x="594360" y="3300984"/>
            <a:ext cx="1234440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550" dirty="0"/>
          </a:p>
        </p:txBody>
      </p:sp>
      <p:sp>
        <p:nvSpPr>
          <p:cNvPr id="18" name="Text 16"/>
          <p:cNvSpPr txBox="1"/>
          <p:nvPr/>
        </p:nvSpPr>
        <p:spPr>
          <a:xfrm>
            <a:off x="1828800" y="3300984"/>
            <a:ext cx="1298448" cy="44805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50" dirty="0"/>
          </a:p>
        </p:txBody>
      </p:sp>
      <p:sp>
        <p:nvSpPr>
          <p:cNvPr id="19" name="Text 17"/>
          <p:cNvSpPr txBox="1"/>
          <p:nvPr/>
        </p:nvSpPr>
        <p:spPr>
          <a:xfrm>
            <a:off x="3227832" y="1600200"/>
            <a:ext cx="24140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0" y="2057400"/>
            <a:ext cx="0" cy="138074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657600" y="3438144"/>
            <a:ext cx="192024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0" y="3438144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657600" y="3161995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657600" y="2885846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657600" y="2609698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657600" y="2333549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657600" y="2057400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672002" y="3161995"/>
            <a:ext cx="451256" cy="276149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152062" y="2333549"/>
            <a:ext cx="451256" cy="1104595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32122" y="2885846"/>
            <a:ext cx="451256" cy="552298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5112182" y="2057400"/>
            <a:ext cx="451256" cy="1380744"/>
          </a:xfrm>
          <a:prstGeom prst="rect">
            <a:avLst/>
          </a:prstGeom>
          <a:solidFill>
            <a:srgbClr val="1C7A7E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 txBox="1"/>
          <p:nvPr/>
        </p:nvSpPr>
        <p:spPr>
          <a:xfrm>
            <a:off x="366674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660" dirty="0"/>
          </a:p>
        </p:txBody>
      </p:sp>
      <p:sp>
        <p:nvSpPr>
          <p:cNvPr id="33" name="Text 31"/>
          <p:cNvSpPr txBox="1"/>
          <p:nvPr/>
        </p:nvSpPr>
        <p:spPr>
          <a:xfrm>
            <a:off x="414680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660" dirty="0"/>
          </a:p>
        </p:txBody>
      </p:sp>
      <p:sp>
        <p:nvSpPr>
          <p:cNvPr id="34" name="Text 32"/>
          <p:cNvSpPr txBox="1"/>
          <p:nvPr/>
        </p:nvSpPr>
        <p:spPr>
          <a:xfrm>
            <a:off x="462686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660" dirty="0"/>
          </a:p>
        </p:txBody>
      </p:sp>
      <p:sp>
        <p:nvSpPr>
          <p:cNvPr id="35" name="Text 33"/>
          <p:cNvSpPr txBox="1"/>
          <p:nvPr/>
        </p:nvSpPr>
        <p:spPr>
          <a:xfrm>
            <a:off x="510692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660" dirty="0"/>
          </a:p>
        </p:txBody>
      </p:sp>
      <p:sp>
        <p:nvSpPr>
          <p:cNvPr id="36" name="Text 34"/>
          <p:cNvSpPr txBox="1"/>
          <p:nvPr/>
        </p:nvSpPr>
        <p:spPr>
          <a:xfrm>
            <a:off x="6153912" y="1600200"/>
            <a:ext cx="24140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B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583680" y="2057400"/>
            <a:ext cx="0" cy="138074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583680" y="3438144"/>
            <a:ext cx="192024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6583680" y="3438144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583680" y="3161995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6583680" y="2885846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6583680" y="2609698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6583680" y="2333549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6583680" y="2057400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6598082" y="3161995"/>
            <a:ext cx="451256" cy="276149"/>
          </a:xfrm>
          <a:prstGeom prst="rect">
            <a:avLst/>
          </a:prstGeom>
          <a:solidFill>
            <a:srgbClr val="E9745D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7078142" y="2885846"/>
            <a:ext cx="451256" cy="552298"/>
          </a:xfrm>
          <a:prstGeom prst="rect">
            <a:avLst/>
          </a:prstGeom>
          <a:solidFill>
            <a:srgbClr val="E9745D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7558202" y="2333549"/>
            <a:ext cx="451256" cy="1104595"/>
          </a:xfrm>
          <a:prstGeom prst="rect">
            <a:avLst/>
          </a:prstGeom>
          <a:solidFill>
            <a:srgbClr val="E9745D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8038262" y="2057400"/>
            <a:ext cx="451256" cy="1380744"/>
          </a:xfrm>
          <a:prstGeom prst="rect">
            <a:avLst/>
          </a:prstGeom>
          <a:solidFill>
            <a:srgbClr val="E9745D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 txBox="1"/>
          <p:nvPr/>
        </p:nvSpPr>
        <p:spPr>
          <a:xfrm>
            <a:off x="659282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660" dirty="0"/>
          </a:p>
        </p:txBody>
      </p:sp>
      <p:sp>
        <p:nvSpPr>
          <p:cNvPr id="50" name="Text 48"/>
          <p:cNvSpPr txBox="1"/>
          <p:nvPr/>
        </p:nvSpPr>
        <p:spPr>
          <a:xfrm>
            <a:off x="707288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660" dirty="0"/>
          </a:p>
        </p:txBody>
      </p:sp>
      <p:sp>
        <p:nvSpPr>
          <p:cNvPr id="51" name="Text 49"/>
          <p:cNvSpPr txBox="1"/>
          <p:nvPr/>
        </p:nvSpPr>
        <p:spPr>
          <a:xfrm>
            <a:off x="755294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660" dirty="0"/>
          </a:p>
        </p:txBody>
      </p:sp>
      <p:sp>
        <p:nvSpPr>
          <p:cNvPr id="52" name="Text 50"/>
          <p:cNvSpPr txBox="1"/>
          <p:nvPr/>
        </p:nvSpPr>
        <p:spPr>
          <a:xfrm>
            <a:off x="803300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660" dirty="0"/>
          </a:p>
        </p:txBody>
      </p:sp>
      <p:sp>
        <p:nvSpPr>
          <p:cNvPr id="53" name="Text 51"/>
          <p:cNvSpPr txBox="1"/>
          <p:nvPr/>
        </p:nvSpPr>
        <p:spPr>
          <a:xfrm>
            <a:off x="9079992" y="1600200"/>
            <a:ext cx="24140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C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9509760" y="2057400"/>
            <a:ext cx="0" cy="138074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9509760" y="3438144"/>
            <a:ext cx="192024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9509760" y="3438144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9509760" y="3161995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9509760" y="2885846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9509760" y="2609698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9509760" y="2333549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9509760" y="2057400"/>
            <a:ext cx="192024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9524162" y="2057400"/>
            <a:ext cx="451256" cy="1380744"/>
          </a:xfrm>
          <a:prstGeom prst="rect">
            <a:avLst/>
          </a:prstGeom>
          <a:solidFill>
            <a:srgbClr val="E8B544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10004222" y="2333549"/>
            <a:ext cx="451256" cy="1104595"/>
          </a:xfrm>
          <a:prstGeom prst="rect">
            <a:avLst/>
          </a:prstGeom>
          <a:solidFill>
            <a:srgbClr val="E8B544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10484282" y="2885846"/>
            <a:ext cx="451256" cy="552298"/>
          </a:xfrm>
          <a:prstGeom prst="rect">
            <a:avLst/>
          </a:prstGeom>
          <a:solidFill>
            <a:srgbClr val="E8B544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10964342" y="3161995"/>
            <a:ext cx="451256" cy="276149"/>
          </a:xfrm>
          <a:prstGeom prst="rect">
            <a:avLst/>
          </a:prstGeom>
          <a:solidFill>
            <a:srgbClr val="E8B544">
              <a:alpha val="98000"/>
            </a:srgbClr>
          </a:solidFill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 txBox="1"/>
          <p:nvPr/>
        </p:nvSpPr>
        <p:spPr>
          <a:xfrm>
            <a:off x="951890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660" dirty="0"/>
          </a:p>
        </p:txBody>
      </p:sp>
      <p:sp>
        <p:nvSpPr>
          <p:cNvPr id="67" name="Text 65"/>
          <p:cNvSpPr txBox="1"/>
          <p:nvPr/>
        </p:nvSpPr>
        <p:spPr>
          <a:xfrm>
            <a:off x="999896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660" dirty="0"/>
          </a:p>
        </p:txBody>
      </p:sp>
      <p:sp>
        <p:nvSpPr>
          <p:cNvPr id="68" name="Text 66"/>
          <p:cNvSpPr txBox="1"/>
          <p:nvPr/>
        </p:nvSpPr>
        <p:spPr>
          <a:xfrm>
            <a:off x="1047902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660" dirty="0"/>
          </a:p>
        </p:txBody>
      </p:sp>
      <p:sp>
        <p:nvSpPr>
          <p:cNvPr id="69" name="Text 67"/>
          <p:cNvSpPr txBox="1"/>
          <p:nvPr/>
        </p:nvSpPr>
        <p:spPr>
          <a:xfrm>
            <a:off x="10959084" y="3493008"/>
            <a:ext cx="4617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660" dirty="0"/>
          </a:p>
        </p:txBody>
      </p:sp>
      <p:sp>
        <p:nvSpPr>
          <p:cNvPr id="70" name="Text 68"/>
          <p:cNvSpPr txBox="1"/>
          <p:nvPr/>
        </p:nvSpPr>
        <p:spPr>
          <a:xfrm>
            <a:off x="4251960" y="4617720"/>
            <a:ext cx="3749040" cy="475488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drag to matching graph</a:t>
            </a:r>
            <a:endParaRPr lang="en-US" sz="1700" dirty="0"/>
          </a:p>
        </p:txBody>
      </p:sp>
      <p:sp>
        <p:nvSpPr>
          <p:cNvPr id="71" name="Text 69"/>
          <p:cNvSpPr txBox="1"/>
          <p:nvPr/>
        </p:nvSpPr>
        <p:spPr>
          <a:xfrm>
            <a:off x="960120" y="5504688"/>
            <a:ext cx="10104120" cy="475488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chose Graph ____ because ________________________________.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18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Histogram #3: Already-Decided Intervals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provided data. Sort first, then count.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77240" y="1572768"/>
            <a:ext cx="51206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values</a:t>
            </a:r>
            <a:endParaRPr lang="en-US" sz="1700" dirty="0"/>
          </a:p>
        </p:txBody>
      </p:sp>
      <p:sp>
        <p:nvSpPr>
          <p:cNvPr id="10" name="Text 8"/>
          <p:cNvSpPr txBox="1"/>
          <p:nvPr/>
        </p:nvSpPr>
        <p:spPr>
          <a:xfrm>
            <a:off x="777240" y="2103120"/>
            <a:ext cx="51206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6, 8, 9, 12, 13, 17, 20, 21, 21, 24, 27, 31</a:t>
            </a:r>
            <a:endParaRPr lang="en-US" sz="1700" dirty="0"/>
          </a:p>
        </p:txBody>
      </p:sp>
      <p:sp>
        <p:nvSpPr>
          <p:cNvPr id="11" name="Text 9"/>
          <p:cNvSpPr txBox="1"/>
          <p:nvPr/>
        </p:nvSpPr>
        <p:spPr>
          <a:xfrm>
            <a:off x="777240" y="2743200"/>
            <a:ext cx="233172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77240" y="3136392"/>
            <a:ext cx="2331720" cy="1115568"/>
          </a:xfrm>
          <a:prstGeom prst="roundRect">
            <a:avLst>
              <a:gd name="adj" fmla="val 9836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3520440" y="2743200"/>
            <a:ext cx="2331720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3520440" y="3136392"/>
            <a:ext cx="2331720" cy="1115568"/>
          </a:xfrm>
          <a:prstGeom prst="roundRect">
            <a:avLst>
              <a:gd name="adj" fmla="val 9836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6263640" y="2743200"/>
            <a:ext cx="233172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6263640" y="3136392"/>
            <a:ext cx="2331720" cy="1115568"/>
          </a:xfrm>
          <a:prstGeom prst="roundRect">
            <a:avLst>
              <a:gd name="adj" fmla="val 9836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9006840" y="2743200"/>
            <a:ext cx="2331720" cy="347472"/>
          </a:xfrm>
          <a:prstGeom prst="rect">
            <a:avLst/>
          </a:prstGeom>
          <a:solidFill>
            <a:srgbClr val="E8B544"/>
          </a:solidFill>
          <a:ln w="15240">
            <a:solidFill>
              <a:srgbClr val="E8B544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9006840" y="3136392"/>
            <a:ext cx="2331720" cy="1115568"/>
          </a:xfrm>
          <a:prstGeom prst="roundRect">
            <a:avLst>
              <a:gd name="adj" fmla="val 9836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8B5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6217920" y="1627632"/>
            <a:ext cx="4892040" cy="896112"/>
          </a:xfrm>
          <a:prstGeom prst="rect">
            <a:avLst/>
          </a:prstGeom>
          <a:solidFill>
            <a:srgbClr val="F0F7EB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Sort each data value into the interval boxes. Step 2: Count each box.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19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Histogram #3: Frequency Table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are already chosen. Type each frequency.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960120" y="1508760"/>
            <a:ext cx="2057400" cy="62179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2000" dirty="0"/>
          </a:p>
        </p:txBody>
      </p:sp>
      <p:sp>
        <p:nvSpPr>
          <p:cNvPr id="10" name="Text 8"/>
          <p:cNvSpPr txBox="1"/>
          <p:nvPr/>
        </p:nvSpPr>
        <p:spPr>
          <a:xfrm>
            <a:off x="3017520" y="1508760"/>
            <a:ext cx="1920240" cy="62179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2000" dirty="0"/>
          </a:p>
        </p:txBody>
      </p:sp>
      <p:sp>
        <p:nvSpPr>
          <p:cNvPr id="11" name="Text 9"/>
          <p:cNvSpPr txBox="1"/>
          <p:nvPr/>
        </p:nvSpPr>
        <p:spPr>
          <a:xfrm>
            <a:off x="960120" y="2130552"/>
            <a:ext cx="205740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2000" dirty="0"/>
          </a:p>
        </p:txBody>
      </p:sp>
      <p:sp>
        <p:nvSpPr>
          <p:cNvPr id="12" name="Text 10"/>
          <p:cNvSpPr txBox="1"/>
          <p:nvPr/>
        </p:nvSpPr>
        <p:spPr>
          <a:xfrm>
            <a:off x="3017520" y="2130552"/>
            <a:ext cx="192024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3" name="Text 11"/>
          <p:cNvSpPr txBox="1"/>
          <p:nvPr/>
        </p:nvSpPr>
        <p:spPr>
          <a:xfrm>
            <a:off x="960120" y="2752344"/>
            <a:ext cx="205740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2000" dirty="0"/>
          </a:p>
        </p:txBody>
      </p:sp>
      <p:sp>
        <p:nvSpPr>
          <p:cNvPr id="14" name="Text 12"/>
          <p:cNvSpPr txBox="1"/>
          <p:nvPr/>
        </p:nvSpPr>
        <p:spPr>
          <a:xfrm>
            <a:off x="3017520" y="2752344"/>
            <a:ext cx="192024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5" name="Text 13"/>
          <p:cNvSpPr txBox="1"/>
          <p:nvPr/>
        </p:nvSpPr>
        <p:spPr>
          <a:xfrm>
            <a:off x="960120" y="3374136"/>
            <a:ext cx="205740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2000" dirty="0"/>
          </a:p>
        </p:txBody>
      </p:sp>
      <p:sp>
        <p:nvSpPr>
          <p:cNvPr id="16" name="Text 14"/>
          <p:cNvSpPr txBox="1"/>
          <p:nvPr/>
        </p:nvSpPr>
        <p:spPr>
          <a:xfrm>
            <a:off x="3017520" y="3374136"/>
            <a:ext cx="192024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7" name="Text 15"/>
          <p:cNvSpPr txBox="1"/>
          <p:nvPr/>
        </p:nvSpPr>
        <p:spPr>
          <a:xfrm>
            <a:off x="960120" y="3995928"/>
            <a:ext cx="205740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2000" dirty="0"/>
          </a:p>
        </p:txBody>
      </p:sp>
      <p:sp>
        <p:nvSpPr>
          <p:cNvPr id="18" name="Text 16"/>
          <p:cNvSpPr txBox="1"/>
          <p:nvPr/>
        </p:nvSpPr>
        <p:spPr>
          <a:xfrm>
            <a:off x="3017520" y="3995928"/>
            <a:ext cx="1920240" cy="62179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9" name="Text 17"/>
          <p:cNvSpPr txBox="1"/>
          <p:nvPr/>
        </p:nvSpPr>
        <p:spPr>
          <a:xfrm>
            <a:off x="5212080" y="1737360"/>
            <a:ext cx="5166360" cy="640080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frequencies. The total should equal 12.</a:t>
            </a:r>
            <a:endParaRPr lang="en-US" sz="2100" dirty="0"/>
          </a:p>
        </p:txBody>
      </p:sp>
      <p:sp>
        <p:nvSpPr>
          <p:cNvPr id="20" name="Text 18"/>
          <p:cNvSpPr txBox="1"/>
          <p:nvPr/>
        </p:nvSpPr>
        <p:spPr>
          <a:xfrm>
            <a:off x="5212080" y="2743200"/>
            <a:ext cx="516636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____ / 12</a:t>
            </a:r>
            <a:endParaRPr lang="en-US" sz="2100" dirty="0"/>
          </a:p>
        </p:txBody>
      </p:sp>
      <p:sp>
        <p:nvSpPr>
          <p:cNvPr id="21" name="Text 19"/>
          <p:cNvSpPr txBox="1"/>
          <p:nvPr/>
        </p:nvSpPr>
        <p:spPr>
          <a:xfrm>
            <a:off x="5212080" y="3520440"/>
            <a:ext cx="516636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interval: ____________________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20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Histogram #3: Build the Graph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the correct bars to the graph. Keep the bars touching.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13232" y="1554480"/>
            <a:ext cx="6208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Data Set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1143000" y="2011680"/>
            <a:ext cx="0" cy="343814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43000" y="5449824"/>
            <a:ext cx="571500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143000" y="5449824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749808" y="537667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14" name="Shape 12"/>
          <p:cNvSpPr/>
          <p:nvPr/>
        </p:nvSpPr>
        <p:spPr>
          <a:xfrm>
            <a:off x="1143000" y="4762195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749808" y="4689043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16" name="Shape 14"/>
          <p:cNvSpPr/>
          <p:nvPr/>
        </p:nvSpPr>
        <p:spPr>
          <a:xfrm>
            <a:off x="1143000" y="4074566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749808" y="400141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18" name="Shape 16"/>
          <p:cNvSpPr/>
          <p:nvPr/>
        </p:nvSpPr>
        <p:spPr>
          <a:xfrm>
            <a:off x="1143000" y="3386938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749808" y="331378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20" name="Shape 18"/>
          <p:cNvSpPr/>
          <p:nvPr/>
        </p:nvSpPr>
        <p:spPr>
          <a:xfrm>
            <a:off x="1143000" y="2699309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 txBox="1"/>
          <p:nvPr/>
        </p:nvSpPr>
        <p:spPr>
          <a:xfrm>
            <a:off x="749808" y="2626157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22" name="Shape 20"/>
          <p:cNvSpPr/>
          <p:nvPr/>
        </p:nvSpPr>
        <p:spPr>
          <a:xfrm>
            <a:off x="1143000" y="2011680"/>
            <a:ext cx="57150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749808" y="193852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24" name="Text 22"/>
          <p:cNvSpPr txBox="1"/>
          <p:nvPr/>
        </p:nvSpPr>
        <p:spPr>
          <a:xfrm>
            <a:off x="1152144" y="5504688"/>
            <a:ext cx="141046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920" dirty="0"/>
          </a:p>
        </p:txBody>
      </p:sp>
      <p:sp>
        <p:nvSpPr>
          <p:cNvPr id="25" name="Text 23"/>
          <p:cNvSpPr txBox="1"/>
          <p:nvPr/>
        </p:nvSpPr>
        <p:spPr>
          <a:xfrm>
            <a:off x="2580894" y="5504688"/>
            <a:ext cx="141046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920" dirty="0"/>
          </a:p>
        </p:txBody>
      </p:sp>
      <p:sp>
        <p:nvSpPr>
          <p:cNvPr id="26" name="Text 24"/>
          <p:cNvSpPr txBox="1"/>
          <p:nvPr/>
        </p:nvSpPr>
        <p:spPr>
          <a:xfrm>
            <a:off x="4009644" y="5504688"/>
            <a:ext cx="141046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920" dirty="0"/>
          </a:p>
        </p:txBody>
      </p:sp>
      <p:sp>
        <p:nvSpPr>
          <p:cNvPr id="27" name="Text 25"/>
          <p:cNvSpPr txBox="1"/>
          <p:nvPr/>
        </p:nvSpPr>
        <p:spPr>
          <a:xfrm>
            <a:off x="5438394" y="5504688"/>
            <a:ext cx="141046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920" dirty="0"/>
          </a:p>
        </p:txBody>
      </p:sp>
      <p:sp>
        <p:nvSpPr>
          <p:cNvPr id="28" name="Text 26"/>
          <p:cNvSpPr txBox="1"/>
          <p:nvPr/>
        </p:nvSpPr>
        <p:spPr>
          <a:xfrm rot="16200000">
            <a:off x="667512" y="3639312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29" name="Text 27"/>
          <p:cNvSpPr txBox="1"/>
          <p:nvPr/>
        </p:nvSpPr>
        <p:spPr>
          <a:xfrm>
            <a:off x="2400300" y="5833872"/>
            <a:ext cx="33147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</a:t>
            </a:r>
            <a:endParaRPr lang="en-US" sz="900" dirty="0"/>
          </a:p>
        </p:txBody>
      </p:sp>
      <p:sp>
        <p:nvSpPr>
          <p:cNvPr id="30" name="Text 28"/>
          <p:cNvSpPr txBox="1"/>
          <p:nvPr/>
        </p:nvSpPr>
        <p:spPr>
          <a:xfrm>
            <a:off x="7360920" y="1444752"/>
            <a:ext cx="3474720" cy="329184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OPTIONS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7543800" y="3300984"/>
            <a:ext cx="548640" cy="1453896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 txBox="1"/>
          <p:nvPr/>
        </p:nvSpPr>
        <p:spPr>
          <a:xfrm>
            <a:off x="7543800" y="3072384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321040" y="3300984"/>
            <a:ext cx="548640" cy="1453896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 txBox="1"/>
          <p:nvPr/>
        </p:nvSpPr>
        <p:spPr>
          <a:xfrm>
            <a:off x="8321040" y="3072384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9098280" y="2331720"/>
            <a:ext cx="548640" cy="2423160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 txBox="1"/>
          <p:nvPr/>
        </p:nvSpPr>
        <p:spPr>
          <a:xfrm>
            <a:off x="9098280" y="210312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9875520" y="4270248"/>
            <a:ext cx="548640" cy="484632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 txBox="1"/>
          <p:nvPr/>
        </p:nvSpPr>
        <p:spPr>
          <a:xfrm>
            <a:off x="9875520" y="404164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39" name="Text 37"/>
          <p:cNvSpPr txBox="1"/>
          <p:nvPr/>
        </p:nvSpPr>
        <p:spPr>
          <a:xfrm>
            <a:off x="7315200" y="5413248"/>
            <a:ext cx="3657600" cy="475488"/>
          </a:xfrm>
          <a:prstGeom prst="rect">
            <a:avLst/>
          </a:prstGeom>
          <a:solidFill>
            <a:srgbClr val="FFFFFF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5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these four bars. The numbers match your frequency table.</a:t>
            </a:r>
            <a:endParaRPr lang="en-US" sz="15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21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Own Histogram: Choose One Topic Pack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topic. The intervals are already decided for you.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Shape 7"/>
          <p:cNvSpPr/>
          <p:nvPr/>
        </p:nvSpPr>
        <p:spPr>
          <a:xfrm>
            <a:off x="685800" y="1600200"/>
            <a:ext cx="3337560" cy="2240280"/>
          </a:xfrm>
          <a:prstGeom prst="roundRect">
            <a:avLst>
              <a:gd name="adj" fmla="val 4898"/>
            </a:avLst>
          </a:prstGeom>
          <a:solidFill>
            <a:srgbClr val="EEF7FC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 txBox="1"/>
          <p:nvPr/>
        </p:nvSpPr>
        <p:spPr>
          <a:xfrm>
            <a:off x="868680" y="1783080"/>
            <a:ext cx="914400" cy="365760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 A</a:t>
            </a:r>
            <a:endParaRPr lang="en-US" sz="1500" dirty="0"/>
          </a:p>
        </p:txBody>
      </p:sp>
      <p:sp>
        <p:nvSpPr>
          <p:cNvPr id="11" name="Text 9"/>
          <p:cNvSpPr txBox="1"/>
          <p:nvPr/>
        </p:nvSpPr>
        <p:spPr>
          <a:xfrm>
            <a:off x="886968" y="224028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Video-game minutes</a:t>
            </a:r>
            <a:endParaRPr lang="en-US" sz="2000" dirty="0"/>
          </a:p>
        </p:txBody>
      </p:sp>
      <p:sp>
        <p:nvSpPr>
          <p:cNvPr id="12" name="Text 10"/>
          <p:cNvSpPr txBox="1"/>
          <p:nvPr/>
        </p:nvSpPr>
        <p:spPr>
          <a:xfrm>
            <a:off x="886968" y="277977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Intervals:</a:t>
            </a:r>
            <a:endParaRPr lang="en-US" sz="1400" dirty="0"/>
          </a:p>
        </p:txBody>
      </p:sp>
      <p:sp>
        <p:nvSpPr>
          <p:cNvPr id="13" name="Text 11"/>
          <p:cNvSpPr txBox="1"/>
          <p:nvPr/>
        </p:nvSpPr>
        <p:spPr>
          <a:xfrm>
            <a:off x="886968" y="309067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0–9, 10–19, 20–29, 30–39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480560" y="1600200"/>
            <a:ext cx="3337560" cy="2240280"/>
          </a:xfrm>
          <a:prstGeom prst="roundRect">
            <a:avLst>
              <a:gd name="adj" fmla="val 4898"/>
            </a:avLst>
          </a:prstGeom>
          <a:solidFill>
            <a:srgbClr val="FCE7E1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4663440" y="1783080"/>
            <a:ext cx="914400" cy="365760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 B</a:t>
            </a:r>
            <a:endParaRPr lang="en-US" sz="1500" dirty="0"/>
          </a:p>
        </p:txBody>
      </p:sp>
      <p:sp>
        <p:nvSpPr>
          <p:cNvPr id="16" name="Text 14"/>
          <p:cNvSpPr txBox="1"/>
          <p:nvPr/>
        </p:nvSpPr>
        <p:spPr>
          <a:xfrm>
            <a:off x="4681728" y="224028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Basketball shots made</a:t>
            </a:r>
            <a:endParaRPr lang="en-US" sz="2000" dirty="0"/>
          </a:p>
        </p:txBody>
      </p:sp>
      <p:sp>
        <p:nvSpPr>
          <p:cNvPr id="17" name="Text 15"/>
          <p:cNvSpPr txBox="1"/>
          <p:nvPr/>
        </p:nvSpPr>
        <p:spPr>
          <a:xfrm>
            <a:off x="4681728" y="277977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Intervals:</a:t>
            </a:r>
            <a:endParaRPr lang="en-US" sz="1400" dirty="0"/>
          </a:p>
        </p:txBody>
      </p:sp>
      <p:sp>
        <p:nvSpPr>
          <p:cNvPr id="18" name="Text 16"/>
          <p:cNvSpPr txBox="1"/>
          <p:nvPr/>
        </p:nvSpPr>
        <p:spPr>
          <a:xfrm>
            <a:off x="4681728" y="309067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0–4, 5–9, 10–14, 15–19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275320" y="1600200"/>
            <a:ext cx="3337560" cy="2240280"/>
          </a:xfrm>
          <a:prstGeom prst="roundRect">
            <a:avLst>
              <a:gd name="adj" fmla="val 4898"/>
            </a:avLst>
          </a:prstGeom>
          <a:solidFill>
            <a:srgbClr val="F0F7EB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 txBox="1"/>
          <p:nvPr/>
        </p:nvSpPr>
        <p:spPr>
          <a:xfrm>
            <a:off x="8458200" y="1783080"/>
            <a:ext cx="914400" cy="365760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 C</a:t>
            </a:r>
            <a:endParaRPr lang="en-US" sz="1500" dirty="0"/>
          </a:p>
        </p:txBody>
      </p:sp>
      <p:sp>
        <p:nvSpPr>
          <p:cNvPr id="21" name="Text 19"/>
          <p:cNvSpPr txBox="1"/>
          <p:nvPr/>
        </p:nvSpPr>
        <p:spPr>
          <a:xfrm>
            <a:off x="8476488" y="224028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 read this week</a:t>
            </a:r>
            <a:endParaRPr lang="en-US" sz="2000" dirty="0"/>
          </a:p>
        </p:txBody>
      </p:sp>
      <p:sp>
        <p:nvSpPr>
          <p:cNvPr id="22" name="Text 20"/>
          <p:cNvSpPr txBox="1"/>
          <p:nvPr/>
        </p:nvSpPr>
        <p:spPr>
          <a:xfrm>
            <a:off x="8476488" y="277977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Intervals:</a:t>
            </a:r>
            <a:endParaRPr lang="en-US" sz="1400" dirty="0"/>
          </a:p>
        </p:txBody>
      </p:sp>
      <p:sp>
        <p:nvSpPr>
          <p:cNvPr id="23" name="Text 21"/>
          <p:cNvSpPr txBox="1"/>
          <p:nvPr/>
        </p:nvSpPr>
        <p:spPr>
          <a:xfrm>
            <a:off x="8476488" y="309067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0–9, 10–19, 20–29, 30–39</a:t>
            </a:r>
            <a:endParaRPr lang="en-US" sz="1600" dirty="0"/>
          </a:p>
        </p:txBody>
      </p:sp>
      <p:sp>
        <p:nvSpPr>
          <p:cNvPr id="24" name="Text 22"/>
          <p:cNvSpPr txBox="1"/>
          <p:nvPr/>
        </p:nvSpPr>
        <p:spPr>
          <a:xfrm>
            <a:off x="960120" y="5029200"/>
            <a:ext cx="1028700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chose Pack ____ because __________________________________________.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Vocabulary: Histogram Basics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pictures to understand the words before you start sorting.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Shape 7"/>
          <p:cNvSpPr/>
          <p:nvPr/>
        </p:nvSpPr>
        <p:spPr>
          <a:xfrm>
            <a:off x="685800" y="1600200"/>
            <a:ext cx="3337560" cy="1874520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 txBox="1"/>
          <p:nvPr/>
        </p:nvSpPr>
        <p:spPr>
          <a:xfrm>
            <a:off x="832104" y="1709928"/>
            <a:ext cx="3044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1033272" y="2240280"/>
            <a:ext cx="0" cy="493776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033272" y="2734056"/>
            <a:ext cx="1088136" cy="0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046874" y="2610612"/>
            <a:ext cx="244831" cy="123444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1318908" y="2363724"/>
            <a:ext cx="244831" cy="370332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590942" y="2487168"/>
            <a:ext cx="244831" cy="246888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862976" y="2240280"/>
            <a:ext cx="244831" cy="493776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832104" y="28895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4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graph that groups numbers into intervals.</a:t>
            </a:r>
            <a:endParaRPr lang="en-US" sz="1420" dirty="0"/>
          </a:p>
        </p:txBody>
      </p:sp>
      <p:sp>
        <p:nvSpPr>
          <p:cNvPr id="18" name="Shape 16"/>
          <p:cNvSpPr/>
          <p:nvPr/>
        </p:nvSpPr>
        <p:spPr>
          <a:xfrm>
            <a:off x="4434840" y="1600200"/>
            <a:ext cx="3337560" cy="1874520"/>
          </a:xfrm>
          <a:prstGeom prst="roundRect">
            <a:avLst>
              <a:gd name="adj" fmla="val 7317"/>
            </a:avLst>
          </a:prstGeom>
          <a:solidFill>
            <a:srgbClr val="EEF7FC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4581144" y="1709928"/>
            <a:ext cx="3044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900" dirty="0"/>
          </a:p>
        </p:txBody>
      </p:sp>
      <p:sp>
        <p:nvSpPr>
          <p:cNvPr id="20" name="Text 18"/>
          <p:cNvSpPr txBox="1"/>
          <p:nvPr/>
        </p:nvSpPr>
        <p:spPr>
          <a:xfrm>
            <a:off x="4645152" y="2240280"/>
            <a:ext cx="1115568" cy="347472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500" dirty="0"/>
          </a:p>
        </p:txBody>
      </p:sp>
      <p:sp>
        <p:nvSpPr>
          <p:cNvPr id="21" name="Text 19"/>
          <p:cNvSpPr txBox="1"/>
          <p:nvPr/>
        </p:nvSpPr>
        <p:spPr>
          <a:xfrm>
            <a:off x="5852160" y="2240280"/>
            <a:ext cx="1115568" cy="347472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500" dirty="0"/>
          </a:p>
        </p:txBody>
      </p:sp>
      <p:sp>
        <p:nvSpPr>
          <p:cNvPr id="22" name="Text 20"/>
          <p:cNvSpPr txBox="1"/>
          <p:nvPr/>
        </p:nvSpPr>
        <p:spPr>
          <a:xfrm>
            <a:off x="4581144" y="28895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number group, like 10–19 or 20–29.</a:t>
            </a:r>
            <a:endParaRPr lang="en-US" sz="1420" dirty="0"/>
          </a:p>
        </p:txBody>
      </p:sp>
      <p:sp>
        <p:nvSpPr>
          <p:cNvPr id="23" name="Shape 21"/>
          <p:cNvSpPr/>
          <p:nvPr/>
        </p:nvSpPr>
        <p:spPr>
          <a:xfrm>
            <a:off x="8183880" y="1600200"/>
            <a:ext cx="3337560" cy="1874520"/>
          </a:xfrm>
          <a:prstGeom prst="roundRect">
            <a:avLst>
              <a:gd name="adj" fmla="val 7317"/>
            </a:avLst>
          </a:prstGeom>
          <a:solidFill>
            <a:srgbClr val="F0F7EB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 txBox="1"/>
          <p:nvPr/>
        </p:nvSpPr>
        <p:spPr>
          <a:xfrm>
            <a:off x="8330184" y="1709928"/>
            <a:ext cx="3044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900" dirty="0"/>
          </a:p>
        </p:txBody>
      </p:sp>
      <p:sp>
        <p:nvSpPr>
          <p:cNvPr id="25" name="Text 23"/>
          <p:cNvSpPr txBox="1"/>
          <p:nvPr/>
        </p:nvSpPr>
        <p:spPr>
          <a:xfrm>
            <a:off x="8394192" y="2240280"/>
            <a:ext cx="256032" cy="256032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6" name="Text 24"/>
          <p:cNvSpPr txBox="1"/>
          <p:nvPr/>
        </p:nvSpPr>
        <p:spPr>
          <a:xfrm>
            <a:off x="8741664" y="2240280"/>
            <a:ext cx="256032" cy="256032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7" name="Text 25"/>
          <p:cNvSpPr txBox="1"/>
          <p:nvPr/>
        </p:nvSpPr>
        <p:spPr>
          <a:xfrm>
            <a:off x="9089136" y="2240280"/>
            <a:ext cx="256032" cy="256032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8" name="Text 26"/>
          <p:cNvSpPr txBox="1"/>
          <p:nvPr/>
        </p:nvSpPr>
        <p:spPr>
          <a:xfrm>
            <a:off x="9436608" y="2240280"/>
            <a:ext cx="256032" cy="256032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9" name="Text 27"/>
          <p:cNvSpPr txBox="1"/>
          <p:nvPr/>
        </p:nvSpPr>
        <p:spPr>
          <a:xfrm>
            <a:off x="9875520" y="2240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C7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frequency 4</a:t>
            </a:r>
            <a:endParaRPr lang="en-US" sz="1150" dirty="0"/>
          </a:p>
        </p:txBody>
      </p:sp>
      <p:sp>
        <p:nvSpPr>
          <p:cNvPr id="30" name="Text 28"/>
          <p:cNvSpPr txBox="1"/>
          <p:nvPr/>
        </p:nvSpPr>
        <p:spPr>
          <a:xfrm>
            <a:off x="8330184" y="28895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4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data values are in one interval.</a:t>
            </a:r>
            <a:endParaRPr lang="en-US" sz="1420" dirty="0"/>
          </a:p>
        </p:txBody>
      </p:sp>
      <p:sp>
        <p:nvSpPr>
          <p:cNvPr id="31" name="Text 29"/>
          <p:cNvSpPr txBox="1"/>
          <p:nvPr/>
        </p:nvSpPr>
        <p:spPr>
          <a:xfrm>
            <a:off x="960120" y="4800600"/>
            <a:ext cx="10287000" cy="640080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a histogram answers questions about NUMBER DATA grouped into intervals.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22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or Invent 12 Numbers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chosen topic pack. Write 12 realistic numbers that fit the interval set.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4980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8"/>
          <p:cNvSpPr txBox="1"/>
          <p:nvPr/>
        </p:nvSpPr>
        <p:spPr>
          <a:xfrm>
            <a:off x="221284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 txBox="1"/>
          <p:nvPr/>
        </p:nvSpPr>
        <p:spPr>
          <a:xfrm>
            <a:off x="367588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 txBox="1"/>
          <p:nvPr/>
        </p:nvSpPr>
        <p:spPr>
          <a:xfrm>
            <a:off x="513892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13" name="Text 11"/>
          <p:cNvSpPr txBox="1"/>
          <p:nvPr/>
        </p:nvSpPr>
        <p:spPr>
          <a:xfrm>
            <a:off x="660196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14" name="Text 12"/>
          <p:cNvSpPr txBox="1"/>
          <p:nvPr/>
        </p:nvSpPr>
        <p:spPr>
          <a:xfrm>
            <a:off x="8065008" y="1554480"/>
            <a:ext cx="1463040" cy="530352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15" name="Text 13"/>
          <p:cNvSpPr txBox="1"/>
          <p:nvPr/>
        </p:nvSpPr>
        <p:spPr>
          <a:xfrm>
            <a:off x="74980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6" name="Text 14"/>
          <p:cNvSpPr txBox="1"/>
          <p:nvPr/>
        </p:nvSpPr>
        <p:spPr>
          <a:xfrm>
            <a:off x="221284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7" name="Text 15"/>
          <p:cNvSpPr txBox="1"/>
          <p:nvPr/>
        </p:nvSpPr>
        <p:spPr>
          <a:xfrm>
            <a:off x="367588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8" name="Text 16"/>
          <p:cNvSpPr txBox="1"/>
          <p:nvPr/>
        </p:nvSpPr>
        <p:spPr>
          <a:xfrm>
            <a:off x="513892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9" name="Text 17"/>
          <p:cNvSpPr txBox="1"/>
          <p:nvPr/>
        </p:nvSpPr>
        <p:spPr>
          <a:xfrm>
            <a:off x="660196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20" name="Text 18"/>
          <p:cNvSpPr txBox="1"/>
          <p:nvPr/>
        </p:nvSpPr>
        <p:spPr>
          <a:xfrm>
            <a:off x="8065008" y="2084832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21" name="Text 19"/>
          <p:cNvSpPr txBox="1"/>
          <p:nvPr/>
        </p:nvSpPr>
        <p:spPr>
          <a:xfrm>
            <a:off x="74980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000" dirty="0"/>
          </a:p>
        </p:txBody>
      </p:sp>
      <p:sp>
        <p:nvSpPr>
          <p:cNvPr id="22" name="Text 20"/>
          <p:cNvSpPr txBox="1"/>
          <p:nvPr/>
        </p:nvSpPr>
        <p:spPr>
          <a:xfrm>
            <a:off x="221284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000" dirty="0"/>
          </a:p>
        </p:txBody>
      </p:sp>
      <p:sp>
        <p:nvSpPr>
          <p:cNvPr id="23" name="Text 21"/>
          <p:cNvSpPr txBox="1"/>
          <p:nvPr/>
        </p:nvSpPr>
        <p:spPr>
          <a:xfrm>
            <a:off x="367588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000" dirty="0"/>
          </a:p>
        </p:txBody>
      </p:sp>
      <p:sp>
        <p:nvSpPr>
          <p:cNvPr id="24" name="Text 22"/>
          <p:cNvSpPr txBox="1"/>
          <p:nvPr/>
        </p:nvSpPr>
        <p:spPr>
          <a:xfrm>
            <a:off x="513892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000" dirty="0"/>
          </a:p>
        </p:txBody>
      </p:sp>
      <p:sp>
        <p:nvSpPr>
          <p:cNvPr id="25" name="Text 23"/>
          <p:cNvSpPr txBox="1"/>
          <p:nvPr/>
        </p:nvSpPr>
        <p:spPr>
          <a:xfrm>
            <a:off x="660196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2000" dirty="0"/>
          </a:p>
        </p:txBody>
      </p:sp>
      <p:sp>
        <p:nvSpPr>
          <p:cNvPr id="26" name="Text 24"/>
          <p:cNvSpPr txBox="1"/>
          <p:nvPr/>
        </p:nvSpPr>
        <p:spPr>
          <a:xfrm>
            <a:off x="8065008" y="2615184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000" dirty="0"/>
          </a:p>
        </p:txBody>
      </p:sp>
      <p:sp>
        <p:nvSpPr>
          <p:cNvPr id="27" name="Text 25"/>
          <p:cNvSpPr txBox="1"/>
          <p:nvPr/>
        </p:nvSpPr>
        <p:spPr>
          <a:xfrm>
            <a:off x="74980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28" name="Text 26"/>
          <p:cNvSpPr txBox="1"/>
          <p:nvPr/>
        </p:nvSpPr>
        <p:spPr>
          <a:xfrm>
            <a:off x="221284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29" name="Text 27"/>
          <p:cNvSpPr txBox="1"/>
          <p:nvPr/>
        </p:nvSpPr>
        <p:spPr>
          <a:xfrm>
            <a:off x="367588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30" name="Text 28"/>
          <p:cNvSpPr txBox="1"/>
          <p:nvPr/>
        </p:nvSpPr>
        <p:spPr>
          <a:xfrm>
            <a:off x="513892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31" name="Text 29"/>
          <p:cNvSpPr txBox="1"/>
          <p:nvPr/>
        </p:nvSpPr>
        <p:spPr>
          <a:xfrm>
            <a:off x="660196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32" name="Text 30"/>
          <p:cNvSpPr txBox="1"/>
          <p:nvPr/>
        </p:nvSpPr>
        <p:spPr>
          <a:xfrm>
            <a:off x="8065008" y="3145536"/>
            <a:ext cx="1463040" cy="530352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33" name="Text 31"/>
          <p:cNvSpPr txBox="1"/>
          <p:nvPr/>
        </p:nvSpPr>
        <p:spPr>
          <a:xfrm>
            <a:off x="932688" y="4343400"/>
            <a:ext cx="10149840" cy="585216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intervals fixed. Do not make new intervals. Choose values that fit one of your interval boxes.</a:t>
            </a:r>
            <a:endParaRPr lang="en-US" sz="1900" dirty="0"/>
          </a:p>
        </p:txBody>
      </p:sp>
      <p:sp>
        <p:nvSpPr>
          <p:cNvPr id="34" name="Text 32"/>
          <p:cNvSpPr txBox="1"/>
          <p:nvPr/>
        </p:nvSpPr>
        <p:spPr>
          <a:xfrm>
            <a:off x="932688" y="5257800"/>
            <a:ext cx="10149840" cy="512064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topic: ____________________________    My intervals: ________________________________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23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Your Own Data into Fixed Intervals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or drag your 12 numbers into the interval boxes. The intervals are already decided.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502920" y="1572768"/>
            <a:ext cx="260604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 or 0–4</a:t>
            </a:r>
            <a:endParaRPr lang="en-US" sz="1320" dirty="0"/>
          </a:p>
        </p:txBody>
      </p:sp>
      <p:sp>
        <p:nvSpPr>
          <p:cNvPr id="10" name="Shape 8"/>
          <p:cNvSpPr/>
          <p:nvPr/>
        </p:nvSpPr>
        <p:spPr>
          <a:xfrm>
            <a:off x="502920" y="1965960"/>
            <a:ext cx="2606040" cy="2441448"/>
          </a:xfrm>
          <a:prstGeom prst="roundRect">
            <a:avLst>
              <a:gd name="adj" fmla="val 4494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3410712" y="1572768"/>
            <a:ext cx="2606040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 or 5–9</a:t>
            </a:r>
            <a:endParaRPr lang="en-US" sz="1320" dirty="0"/>
          </a:p>
        </p:txBody>
      </p:sp>
      <p:sp>
        <p:nvSpPr>
          <p:cNvPr id="12" name="Shape 10"/>
          <p:cNvSpPr/>
          <p:nvPr/>
        </p:nvSpPr>
        <p:spPr>
          <a:xfrm>
            <a:off x="3410712" y="1965960"/>
            <a:ext cx="2606040" cy="2441448"/>
          </a:xfrm>
          <a:prstGeom prst="roundRect">
            <a:avLst>
              <a:gd name="adj" fmla="val 4494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6318504" y="1572768"/>
            <a:ext cx="260604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 or 10–14</a:t>
            </a:r>
            <a:endParaRPr lang="en-US" sz="1320" dirty="0"/>
          </a:p>
        </p:txBody>
      </p:sp>
      <p:sp>
        <p:nvSpPr>
          <p:cNvPr id="14" name="Shape 12"/>
          <p:cNvSpPr/>
          <p:nvPr/>
        </p:nvSpPr>
        <p:spPr>
          <a:xfrm>
            <a:off x="6318504" y="1965960"/>
            <a:ext cx="2606040" cy="2441448"/>
          </a:xfrm>
          <a:prstGeom prst="roundRect">
            <a:avLst>
              <a:gd name="adj" fmla="val 4494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9226296" y="1572768"/>
            <a:ext cx="2606040" cy="347472"/>
          </a:xfrm>
          <a:prstGeom prst="rect">
            <a:avLst/>
          </a:prstGeom>
          <a:solidFill>
            <a:srgbClr val="E8B544"/>
          </a:solidFill>
          <a:ln w="15240">
            <a:solidFill>
              <a:srgbClr val="E8B544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 or 15–19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9226296" y="1965960"/>
            <a:ext cx="2606040" cy="2441448"/>
          </a:xfrm>
          <a:prstGeom prst="roundRect">
            <a:avLst>
              <a:gd name="adj" fmla="val 4494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8B5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731520" y="5074920"/>
            <a:ext cx="10744200" cy="640080"/>
          </a:xfrm>
          <a:prstGeom prst="rect">
            <a:avLst/>
          </a:prstGeom>
          <a:solidFill>
            <a:srgbClr val="F0F7EB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interval set from your chosen topic pack. Pack B uses 0–4, 5–9, 10–14, 15–19. Packs A/C use 0–9, 10–19, 20–29, 30–39.</a:t>
            </a:r>
            <a:endParaRPr lang="en-US" sz="17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24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Frequency Table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your sorted values. The total must equal 12.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868680" y="1508760"/>
            <a:ext cx="2743200" cy="603504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900" dirty="0"/>
          </a:p>
        </p:txBody>
      </p:sp>
      <p:sp>
        <p:nvSpPr>
          <p:cNvPr id="10" name="Text 8"/>
          <p:cNvSpPr txBox="1"/>
          <p:nvPr/>
        </p:nvSpPr>
        <p:spPr>
          <a:xfrm>
            <a:off x="3611880" y="1508760"/>
            <a:ext cx="1874520" cy="603504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900" dirty="0"/>
          </a:p>
        </p:txBody>
      </p:sp>
      <p:sp>
        <p:nvSpPr>
          <p:cNvPr id="11" name="Text 9"/>
          <p:cNvSpPr txBox="1"/>
          <p:nvPr/>
        </p:nvSpPr>
        <p:spPr>
          <a:xfrm>
            <a:off x="868680" y="2112264"/>
            <a:ext cx="274320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 or 0–4</a:t>
            </a:r>
            <a:endParaRPr lang="en-US" sz="1900" dirty="0"/>
          </a:p>
        </p:txBody>
      </p:sp>
      <p:sp>
        <p:nvSpPr>
          <p:cNvPr id="12" name="Text 10"/>
          <p:cNvSpPr txBox="1"/>
          <p:nvPr/>
        </p:nvSpPr>
        <p:spPr>
          <a:xfrm>
            <a:off x="3611880" y="2112264"/>
            <a:ext cx="187452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900" dirty="0"/>
          </a:p>
        </p:txBody>
      </p:sp>
      <p:sp>
        <p:nvSpPr>
          <p:cNvPr id="13" name="Text 11"/>
          <p:cNvSpPr txBox="1"/>
          <p:nvPr/>
        </p:nvSpPr>
        <p:spPr>
          <a:xfrm>
            <a:off x="868680" y="2715768"/>
            <a:ext cx="274320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 or 5–9</a:t>
            </a:r>
            <a:endParaRPr lang="en-US" sz="1900" dirty="0"/>
          </a:p>
        </p:txBody>
      </p:sp>
      <p:sp>
        <p:nvSpPr>
          <p:cNvPr id="14" name="Text 12"/>
          <p:cNvSpPr txBox="1"/>
          <p:nvPr/>
        </p:nvSpPr>
        <p:spPr>
          <a:xfrm>
            <a:off x="3611880" y="2715768"/>
            <a:ext cx="187452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900" dirty="0"/>
          </a:p>
        </p:txBody>
      </p:sp>
      <p:sp>
        <p:nvSpPr>
          <p:cNvPr id="15" name="Text 13"/>
          <p:cNvSpPr txBox="1"/>
          <p:nvPr/>
        </p:nvSpPr>
        <p:spPr>
          <a:xfrm>
            <a:off x="868680" y="3319272"/>
            <a:ext cx="274320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 or 10–14</a:t>
            </a:r>
            <a:endParaRPr lang="en-US" sz="1900" dirty="0"/>
          </a:p>
        </p:txBody>
      </p:sp>
      <p:sp>
        <p:nvSpPr>
          <p:cNvPr id="16" name="Text 14"/>
          <p:cNvSpPr txBox="1"/>
          <p:nvPr/>
        </p:nvSpPr>
        <p:spPr>
          <a:xfrm>
            <a:off x="3611880" y="3319272"/>
            <a:ext cx="187452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900" dirty="0"/>
          </a:p>
        </p:txBody>
      </p:sp>
      <p:sp>
        <p:nvSpPr>
          <p:cNvPr id="17" name="Text 15"/>
          <p:cNvSpPr txBox="1"/>
          <p:nvPr/>
        </p:nvSpPr>
        <p:spPr>
          <a:xfrm>
            <a:off x="868680" y="3922776"/>
            <a:ext cx="274320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 or 15–19</a:t>
            </a:r>
            <a:endParaRPr lang="en-US" sz="1900" dirty="0"/>
          </a:p>
        </p:txBody>
      </p:sp>
      <p:sp>
        <p:nvSpPr>
          <p:cNvPr id="18" name="Text 16"/>
          <p:cNvSpPr txBox="1"/>
          <p:nvPr/>
        </p:nvSpPr>
        <p:spPr>
          <a:xfrm>
            <a:off x="3611880" y="3922776"/>
            <a:ext cx="1874520" cy="60350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900" dirty="0"/>
          </a:p>
        </p:txBody>
      </p:sp>
      <p:sp>
        <p:nvSpPr>
          <p:cNvPr id="19" name="Text 17"/>
          <p:cNvSpPr txBox="1"/>
          <p:nvPr/>
        </p:nvSpPr>
        <p:spPr>
          <a:xfrm>
            <a:off x="5623560" y="1691640"/>
            <a:ext cx="5074920" cy="786384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check: Add all four frequencies. If the total is not 12, recount your sorted values.</a:t>
            </a:r>
            <a:endParaRPr lang="en-US" sz="2000" dirty="0"/>
          </a:p>
        </p:txBody>
      </p:sp>
      <p:sp>
        <p:nvSpPr>
          <p:cNvPr id="20" name="Text 18"/>
          <p:cNvSpPr txBox="1"/>
          <p:nvPr/>
        </p:nvSpPr>
        <p:spPr>
          <a:xfrm>
            <a:off x="5623560" y="2907792"/>
            <a:ext cx="507492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frequency: ____ / 12</a:t>
            </a:r>
            <a:endParaRPr lang="en-US" sz="2100" dirty="0"/>
          </a:p>
        </p:txBody>
      </p:sp>
      <p:sp>
        <p:nvSpPr>
          <p:cNvPr id="21" name="Text 19"/>
          <p:cNvSpPr txBox="1"/>
          <p:nvPr/>
        </p:nvSpPr>
        <p:spPr>
          <a:xfrm>
            <a:off x="5623560" y="3675888"/>
            <a:ext cx="507492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interval: ____________________</a:t>
            </a:r>
            <a:endParaRPr lang="en-US" sz="1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25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Own Histogram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frequency table. Drag or resize one bar for each interval.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31520" y="1572768"/>
            <a:ext cx="64373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Histogram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1161288" y="2029968"/>
            <a:ext cx="0" cy="348386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161288" y="5513832"/>
            <a:ext cx="594360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161288" y="5513832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768096" y="5440680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14" name="Shape 12"/>
          <p:cNvSpPr/>
          <p:nvPr/>
        </p:nvSpPr>
        <p:spPr>
          <a:xfrm>
            <a:off x="1161288" y="5078349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768096" y="5005197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16" name="Shape 14"/>
          <p:cNvSpPr/>
          <p:nvPr/>
        </p:nvSpPr>
        <p:spPr>
          <a:xfrm>
            <a:off x="1161288" y="4642866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768096" y="456971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18" name="Shape 16"/>
          <p:cNvSpPr/>
          <p:nvPr/>
        </p:nvSpPr>
        <p:spPr>
          <a:xfrm>
            <a:off x="1161288" y="4207383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768096" y="4134231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20" name="Shape 18"/>
          <p:cNvSpPr/>
          <p:nvPr/>
        </p:nvSpPr>
        <p:spPr>
          <a:xfrm>
            <a:off x="1161288" y="3771900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 txBox="1"/>
          <p:nvPr/>
        </p:nvSpPr>
        <p:spPr>
          <a:xfrm>
            <a:off x="768096" y="369874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22" name="Shape 20"/>
          <p:cNvSpPr/>
          <p:nvPr/>
        </p:nvSpPr>
        <p:spPr>
          <a:xfrm>
            <a:off x="1161288" y="3336417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768096" y="3263265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24" name="Shape 22"/>
          <p:cNvSpPr/>
          <p:nvPr/>
        </p:nvSpPr>
        <p:spPr>
          <a:xfrm>
            <a:off x="1161288" y="2900934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 txBox="1"/>
          <p:nvPr/>
        </p:nvSpPr>
        <p:spPr>
          <a:xfrm>
            <a:off x="768096" y="282778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20" dirty="0"/>
          </a:p>
        </p:txBody>
      </p:sp>
      <p:sp>
        <p:nvSpPr>
          <p:cNvPr id="26" name="Shape 24"/>
          <p:cNvSpPr/>
          <p:nvPr/>
        </p:nvSpPr>
        <p:spPr>
          <a:xfrm>
            <a:off x="1161288" y="2465451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 txBox="1"/>
          <p:nvPr/>
        </p:nvSpPr>
        <p:spPr>
          <a:xfrm>
            <a:off x="768096" y="2392299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20" dirty="0"/>
          </a:p>
        </p:txBody>
      </p:sp>
      <p:sp>
        <p:nvSpPr>
          <p:cNvPr id="28" name="Shape 26"/>
          <p:cNvSpPr/>
          <p:nvPr/>
        </p:nvSpPr>
        <p:spPr>
          <a:xfrm>
            <a:off x="1161288" y="2029968"/>
            <a:ext cx="5943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 txBox="1"/>
          <p:nvPr/>
        </p:nvSpPr>
        <p:spPr>
          <a:xfrm>
            <a:off x="768096" y="195681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20" dirty="0"/>
          </a:p>
        </p:txBody>
      </p:sp>
      <p:sp>
        <p:nvSpPr>
          <p:cNvPr id="30" name="Text 28"/>
          <p:cNvSpPr txBox="1"/>
          <p:nvPr/>
        </p:nvSpPr>
        <p:spPr>
          <a:xfrm>
            <a:off x="1170432" y="5568696"/>
            <a:ext cx="14676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Int. 1</a:t>
            </a:r>
            <a:endParaRPr lang="en-US" sz="1100" dirty="0"/>
          </a:p>
        </p:txBody>
      </p:sp>
      <p:sp>
        <p:nvSpPr>
          <p:cNvPr id="31" name="Text 29"/>
          <p:cNvSpPr txBox="1"/>
          <p:nvPr/>
        </p:nvSpPr>
        <p:spPr>
          <a:xfrm>
            <a:off x="2656332" y="5568696"/>
            <a:ext cx="14676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Int. 2</a:t>
            </a:r>
            <a:endParaRPr lang="en-US" sz="1100" dirty="0"/>
          </a:p>
        </p:txBody>
      </p:sp>
      <p:sp>
        <p:nvSpPr>
          <p:cNvPr id="32" name="Text 30"/>
          <p:cNvSpPr txBox="1"/>
          <p:nvPr/>
        </p:nvSpPr>
        <p:spPr>
          <a:xfrm>
            <a:off x="4142232" y="5568696"/>
            <a:ext cx="14676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Int. 3</a:t>
            </a:r>
            <a:endParaRPr lang="en-US" sz="1100" dirty="0"/>
          </a:p>
        </p:txBody>
      </p:sp>
      <p:sp>
        <p:nvSpPr>
          <p:cNvPr id="33" name="Text 31"/>
          <p:cNvSpPr txBox="1"/>
          <p:nvPr/>
        </p:nvSpPr>
        <p:spPr>
          <a:xfrm>
            <a:off x="5628132" y="5568696"/>
            <a:ext cx="14676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Int. 4</a:t>
            </a:r>
            <a:endParaRPr lang="en-US" sz="1100" dirty="0"/>
          </a:p>
        </p:txBody>
      </p:sp>
      <p:sp>
        <p:nvSpPr>
          <p:cNvPr id="34" name="Text 32"/>
          <p:cNvSpPr txBox="1"/>
          <p:nvPr/>
        </p:nvSpPr>
        <p:spPr>
          <a:xfrm rot="16200000">
            <a:off x="685800" y="3680460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35" name="Text 33"/>
          <p:cNvSpPr txBox="1"/>
          <p:nvPr/>
        </p:nvSpPr>
        <p:spPr>
          <a:xfrm>
            <a:off x="2468880" y="5897880"/>
            <a:ext cx="344728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fixed intervals</a:t>
            </a:r>
            <a:endParaRPr lang="en-US" sz="900" dirty="0"/>
          </a:p>
        </p:txBody>
      </p:sp>
      <p:sp>
        <p:nvSpPr>
          <p:cNvPr id="36" name="Text 34"/>
          <p:cNvSpPr txBox="1"/>
          <p:nvPr/>
        </p:nvSpPr>
        <p:spPr>
          <a:xfrm>
            <a:off x="7662672" y="1554480"/>
            <a:ext cx="320040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YOUR INTERVALS</a:t>
            </a:r>
            <a:endParaRPr lang="en-US" sz="1600" dirty="0"/>
          </a:p>
        </p:txBody>
      </p:sp>
      <p:sp>
        <p:nvSpPr>
          <p:cNvPr id="37" name="Text 35"/>
          <p:cNvSpPr txBox="1"/>
          <p:nvPr/>
        </p:nvSpPr>
        <p:spPr>
          <a:xfrm>
            <a:off x="7589520" y="2011680"/>
            <a:ext cx="3383280" cy="32918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4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 1: __________</a:t>
            </a:r>
            <a:endParaRPr lang="en-US" sz="1450" dirty="0"/>
          </a:p>
        </p:txBody>
      </p:sp>
      <p:sp>
        <p:nvSpPr>
          <p:cNvPr id="38" name="Text 36"/>
          <p:cNvSpPr txBox="1"/>
          <p:nvPr/>
        </p:nvSpPr>
        <p:spPr>
          <a:xfrm>
            <a:off x="7589520" y="2450592"/>
            <a:ext cx="3383280" cy="32918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4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 2: __________</a:t>
            </a:r>
            <a:endParaRPr lang="en-US" sz="1450" dirty="0"/>
          </a:p>
        </p:txBody>
      </p:sp>
      <p:sp>
        <p:nvSpPr>
          <p:cNvPr id="39" name="Text 37"/>
          <p:cNvSpPr txBox="1"/>
          <p:nvPr/>
        </p:nvSpPr>
        <p:spPr>
          <a:xfrm>
            <a:off x="7589520" y="2889504"/>
            <a:ext cx="3383280" cy="32918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4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 3: __________</a:t>
            </a:r>
            <a:endParaRPr lang="en-US" sz="1450" dirty="0"/>
          </a:p>
        </p:txBody>
      </p:sp>
      <p:sp>
        <p:nvSpPr>
          <p:cNvPr id="40" name="Text 38"/>
          <p:cNvSpPr txBox="1"/>
          <p:nvPr/>
        </p:nvSpPr>
        <p:spPr>
          <a:xfrm>
            <a:off x="7589520" y="3328416"/>
            <a:ext cx="3383280" cy="329184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4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 4: __________</a:t>
            </a:r>
            <a:endParaRPr lang="en-US" sz="1450" dirty="0"/>
          </a:p>
        </p:txBody>
      </p:sp>
      <p:sp>
        <p:nvSpPr>
          <p:cNvPr id="41" name="Text 39"/>
          <p:cNvSpPr txBox="1"/>
          <p:nvPr/>
        </p:nvSpPr>
        <p:spPr>
          <a:xfrm>
            <a:off x="7726680" y="3931920"/>
            <a:ext cx="3017520" cy="274320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PIECES</a:t>
            </a:r>
            <a:endParaRPr lang="en-US" sz="1500" dirty="0"/>
          </a:p>
        </p:txBody>
      </p:sp>
      <p:sp>
        <p:nvSpPr>
          <p:cNvPr id="42" name="Shape 40"/>
          <p:cNvSpPr/>
          <p:nvPr/>
        </p:nvSpPr>
        <p:spPr>
          <a:xfrm>
            <a:off x="7882128" y="5360670"/>
            <a:ext cx="475488" cy="354330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 txBox="1"/>
          <p:nvPr/>
        </p:nvSpPr>
        <p:spPr>
          <a:xfrm>
            <a:off x="7882128" y="5132070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8595360" y="5183505"/>
            <a:ext cx="475488" cy="531495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 txBox="1"/>
          <p:nvPr/>
        </p:nvSpPr>
        <p:spPr>
          <a:xfrm>
            <a:off x="8595360" y="4954905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9308592" y="5006340"/>
            <a:ext cx="475488" cy="708660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 txBox="1"/>
          <p:nvPr/>
        </p:nvSpPr>
        <p:spPr>
          <a:xfrm>
            <a:off x="9308592" y="4777740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10021824" y="4829175"/>
            <a:ext cx="475488" cy="885825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 txBox="1"/>
          <p:nvPr/>
        </p:nvSpPr>
        <p:spPr>
          <a:xfrm>
            <a:off x="10021824" y="4600575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</a:t>
            </a:r>
            <a:endParaRPr lang="en-US" sz="1100" dirty="0"/>
          </a:p>
        </p:txBody>
      </p:sp>
      <p:sp>
        <p:nvSpPr>
          <p:cNvPr id="50" name="Text 48"/>
          <p:cNvSpPr txBox="1"/>
          <p:nvPr/>
        </p:nvSpPr>
        <p:spPr>
          <a:xfrm>
            <a:off x="7516368" y="5897880"/>
            <a:ext cx="3611880" cy="402336"/>
          </a:xfrm>
          <a:prstGeom prst="rect">
            <a:avLst/>
          </a:prstGeom>
          <a:solidFill>
            <a:srgbClr val="FFFFFF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Resize bars if needed. The height should match each frequency.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26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Your Own Histogram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vocabulary words and your graph.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49808" y="1572768"/>
            <a:ext cx="10698480" cy="566928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The peak interval is ____________________ because it has frequency ______.</a:t>
            </a:r>
            <a:endParaRPr lang="en-US" sz="1900" dirty="0"/>
          </a:p>
        </p:txBody>
      </p:sp>
      <p:sp>
        <p:nvSpPr>
          <p:cNvPr id="10" name="Text 8"/>
          <p:cNvSpPr txBox="1"/>
          <p:nvPr/>
        </p:nvSpPr>
        <p:spPr>
          <a:xfrm>
            <a:off x="749808" y="2432304"/>
            <a:ext cx="10698480" cy="566928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Most of my data is between ____________________ and ____________________.</a:t>
            </a:r>
            <a:endParaRPr lang="en-US" sz="1900" dirty="0"/>
          </a:p>
        </p:txBody>
      </p:sp>
      <p:sp>
        <p:nvSpPr>
          <p:cNvPr id="11" name="Text 9"/>
          <p:cNvSpPr txBox="1"/>
          <p:nvPr/>
        </p:nvSpPr>
        <p:spPr>
          <a:xfrm>
            <a:off x="749808" y="3291840"/>
            <a:ext cx="10698480" cy="566928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One question my histogram answers is ____________________________________.</a:t>
            </a:r>
            <a:endParaRPr lang="en-US" sz="1900" dirty="0"/>
          </a:p>
        </p:txBody>
      </p:sp>
      <p:sp>
        <p:nvSpPr>
          <p:cNvPr id="12" name="Text 10"/>
          <p:cNvSpPr txBox="1"/>
          <p:nvPr/>
        </p:nvSpPr>
        <p:spPr>
          <a:xfrm>
            <a:off x="987552" y="4754880"/>
            <a:ext cx="10149840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Bank: histogram • interval • frequency • peak • data • between • most • fewest</a:t>
            </a:r>
            <a:endParaRPr lang="en-US" sz="17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27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Mini Histogram: Faster Scaffold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data set to make one more histogram. Intervals are already decided.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85800" y="1572768"/>
            <a:ext cx="4114800" cy="493776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values</a:t>
            </a:r>
            <a:endParaRPr lang="en-US" sz="1650" dirty="0"/>
          </a:p>
        </p:txBody>
      </p:sp>
      <p:sp>
        <p:nvSpPr>
          <p:cNvPr id="10" name="Text 8"/>
          <p:cNvSpPr txBox="1"/>
          <p:nvPr/>
        </p:nvSpPr>
        <p:spPr>
          <a:xfrm>
            <a:off x="685800" y="2066544"/>
            <a:ext cx="4114800" cy="493776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5, 7, 9, 10, 12, 13, 15, 16, 18, 20, 22, 24</a:t>
            </a:r>
            <a:endParaRPr lang="en-US" sz="1650" dirty="0"/>
          </a:p>
        </p:txBody>
      </p:sp>
      <p:sp>
        <p:nvSpPr>
          <p:cNvPr id="11" name="Text 9"/>
          <p:cNvSpPr txBox="1"/>
          <p:nvPr/>
        </p:nvSpPr>
        <p:spPr>
          <a:xfrm>
            <a:off x="685800" y="2761488"/>
            <a:ext cx="1965960" cy="457200"/>
          </a:xfrm>
          <a:prstGeom prst="rect">
            <a:avLst/>
          </a:prstGeom>
          <a:solidFill>
            <a:srgbClr val="E9745D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650" dirty="0"/>
          </a:p>
        </p:txBody>
      </p:sp>
      <p:sp>
        <p:nvSpPr>
          <p:cNvPr id="12" name="Text 10"/>
          <p:cNvSpPr txBox="1"/>
          <p:nvPr/>
        </p:nvSpPr>
        <p:spPr>
          <a:xfrm>
            <a:off x="2651760" y="2761488"/>
            <a:ext cx="1508760" cy="457200"/>
          </a:xfrm>
          <a:prstGeom prst="rect">
            <a:avLst/>
          </a:prstGeom>
          <a:solidFill>
            <a:srgbClr val="E9745D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650" dirty="0"/>
          </a:p>
        </p:txBody>
      </p:sp>
      <p:sp>
        <p:nvSpPr>
          <p:cNvPr id="13" name="Text 11"/>
          <p:cNvSpPr txBox="1"/>
          <p:nvPr/>
        </p:nvSpPr>
        <p:spPr>
          <a:xfrm>
            <a:off x="685800" y="3218688"/>
            <a:ext cx="19659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5–9</a:t>
            </a:r>
            <a:endParaRPr lang="en-US" sz="1650" dirty="0"/>
          </a:p>
        </p:txBody>
      </p:sp>
      <p:sp>
        <p:nvSpPr>
          <p:cNvPr id="14" name="Text 12"/>
          <p:cNvSpPr txBox="1"/>
          <p:nvPr/>
        </p:nvSpPr>
        <p:spPr>
          <a:xfrm>
            <a:off x="2651760" y="3218688"/>
            <a:ext cx="15087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650" dirty="0"/>
          </a:p>
        </p:txBody>
      </p:sp>
      <p:sp>
        <p:nvSpPr>
          <p:cNvPr id="15" name="Text 13"/>
          <p:cNvSpPr txBox="1"/>
          <p:nvPr/>
        </p:nvSpPr>
        <p:spPr>
          <a:xfrm>
            <a:off x="685800" y="3675888"/>
            <a:ext cx="19659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</a:t>
            </a:r>
            <a:endParaRPr lang="en-US" sz="1650" dirty="0"/>
          </a:p>
        </p:txBody>
      </p:sp>
      <p:sp>
        <p:nvSpPr>
          <p:cNvPr id="16" name="Text 14"/>
          <p:cNvSpPr txBox="1"/>
          <p:nvPr/>
        </p:nvSpPr>
        <p:spPr>
          <a:xfrm>
            <a:off x="2651760" y="3675888"/>
            <a:ext cx="15087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650" dirty="0"/>
          </a:p>
        </p:txBody>
      </p:sp>
      <p:sp>
        <p:nvSpPr>
          <p:cNvPr id="17" name="Text 15"/>
          <p:cNvSpPr txBox="1"/>
          <p:nvPr/>
        </p:nvSpPr>
        <p:spPr>
          <a:xfrm>
            <a:off x="685800" y="4133088"/>
            <a:ext cx="19659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15–19</a:t>
            </a:r>
            <a:endParaRPr lang="en-US" sz="1650" dirty="0"/>
          </a:p>
        </p:txBody>
      </p:sp>
      <p:sp>
        <p:nvSpPr>
          <p:cNvPr id="18" name="Text 16"/>
          <p:cNvSpPr txBox="1"/>
          <p:nvPr/>
        </p:nvSpPr>
        <p:spPr>
          <a:xfrm>
            <a:off x="2651760" y="4133088"/>
            <a:ext cx="15087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650" dirty="0"/>
          </a:p>
        </p:txBody>
      </p:sp>
      <p:sp>
        <p:nvSpPr>
          <p:cNvPr id="19" name="Text 17"/>
          <p:cNvSpPr txBox="1"/>
          <p:nvPr/>
        </p:nvSpPr>
        <p:spPr>
          <a:xfrm>
            <a:off x="685800" y="4590288"/>
            <a:ext cx="19659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20–24</a:t>
            </a:r>
            <a:endParaRPr lang="en-US" sz="1650" dirty="0"/>
          </a:p>
        </p:txBody>
      </p:sp>
      <p:sp>
        <p:nvSpPr>
          <p:cNvPr id="20" name="Text 18"/>
          <p:cNvSpPr txBox="1"/>
          <p:nvPr/>
        </p:nvSpPr>
        <p:spPr>
          <a:xfrm>
            <a:off x="2651760" y="4590288"/>
            <a:ext cx="1508760" cy="45720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650" dirty="0"/>
          </a:p>
        </p:txBody>
      </p:sp>
      <p:sp>
        <p:nvSpPr>
          <p:cNvPr id="21" name="Text 19"/>
          <p:cNvSpPr txBox="1"/>
          <p:nvPr/>
        </p:nvSpPr>
        <p:spPr>
          <a:xfrm>
            <a:off x="5102352" y="1536192"/>
            <a:ext cx="4425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Mini Histogram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5532120" y="1993392"/>
            <a:ext cx="0" cy="3456432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532120" y="5449824"/>
            <a:ext cx="393192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532120" y="5449824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 txBox="1"/>
          <p:nvPr/>
        </p:nvSpPr>
        <p:spPr>
          <a:xfrm>
            <a:off x="5138928" y="537667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26" name="Shape 24"/>
          <p:cNvSpPr/>
          <p:nvPr/>
        </p:nvSpPr>
        <p:spPr>
          <a:xfrm>
            <a:off x="5532120" y="4758538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 txBox="1"/>
          <p:nvPr/>
        </p:nvSpPr>
        <p:spPr>
          <a:xfrm>
            <a:off x="5138928" y="468538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28" name="Shape 26"/>
          <p:cNvSpPr/>
          <p:nvPr/>
        </p:nvSpPr>
        <p:spPr>
          <a:xfrm>
            <a:off x="5532120" y="4067251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 txBox="1"/>
          <p:nvPr/>
        </p:nvSpPr>
        <p:spPr>
          <a:xfrm>
            <a:off x="5138928" y="3994099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30" name="Shape 28"/>
          <p:cNvSpPr/>
          <p:nvPr/>
        </p:nvSpPr>
        <p:spPr>
          <a:xfrm>
            <a:off x="5532120" y="3375965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 txBox="1"/>
          <p:nvPr/>
        </p:nvSpPr>
        <p:spPr>
          <a:xfrm>
            <a:off x="5138928" y="3302813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32" name="Shape 30"/>
          <p:cNvSpPr/>
          <p:nvPr/>
        </p:nvSpPr>
        <p:spPr>
          <a:xfrm>
            <a:off x="5532120" y="2684678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 txBox="1"/>
          <p:nvPr/>
        </p:nvSpPr>
        <p:spPr>
          <a:xfrm>
            <a:off x="5138928" y="261152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34" name="Shape 32"/>
          <p:cNvSpPr/>
          <p:nvPr/>
        </p:nvSpPr>
        <p:spPr>
          <a:xfrm>
            <a:off x="5532120" y="1993392"/>
            <a:ext cx="39319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 txBox="1"/>
          <p:nvPr/>
        </p:nvSpPr>
        <p:spPr>
          <a:xfrm>
            <a:off x="5138928" y="1920240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36" name="Text 34"/>
          <p:cNvSpPr txBox="1"/>
          <p:nvPr/>
        </p:nvSpPr>
        <p:spPr>
          <a:xfrm>
            <a:off x="5541264" y="5504688"/>
            <a:ext cx="9646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5–9</a:t>
            </a:r>
            <a:endParaRPr lang="en-US" sz="920" dirty="0"/>
          </a:p>
        </p:txBody>
      </p:sp>
      <p:sp>
        <p:nvSpPr>
          <p:cNvPr id="37" name="Text 35"/>
          <p:cNvSpPr txBox="1"/>
          <p:nvPr/>
        </p:nvSpPr>
        <p:spPr>
          <a:xfrm>
            <a:off x="6524244" y="5504688"/>
            <a:ext cx="9646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</a:t>
            </a:r>
            <a:endParaRPr lang="en-US" sz="920" dirty="0"/>
          </a:p>
        </p:txBody>
      </p:sp>
      <p:sp>
        <p:nvSpPr>
          <p:cNvPr id="38" name="Text 36"/>
          <p:cNvSpPr txBox="1"/>
          <p:nvPr/>
        </p:nvSpPr>
        <p:spPr>
          <a:xfrm>
            <a:off x="7507224" y="5504688"/>
            <a:ext cx="9646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15–19</a:t>
            </a:r>
            <a:endParaRPr lang="en-US" sz="920" dirty="0"/>
          </a:p>
        </p:txBody>
      </p:sp>
      <p:sp>
        <p:nvSpPr>
          <p:cNvPr id="39" name="Text 37"/>
          <p:cNvSpPr txBox="1"/>
          <p:nvPr/>
        </p:nvSpPr>
        <p:spPr>
          <a:xfrm>
            <a:off x="8490204" y="5504688"/>
            <a:ext cx="9646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20–24</a:t>
            </a:r>
            <a:endParaRPr lang="en-US" sz="920" dirty="0"/>
          </a:p>
        </p:txBody>
      </p:sp>
      <p:sp>
        <p:nvSpPr>
          <p:cNvPr id="40" name="Text 38"/>
          <p:cNvSpPr txBox="1"/>
          <p:nvPr/>
        </p:nvSpPr>
        <p:spPr>
          <a:xfrm rot="16200000">
            <a:off x="5056632" y="3630168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41" name="Text 39"/>
          <p:cNvSpPr txBox="1"/>
          <p:nvPr/>
        </p:nvSpPr>
        <p:spPr>
          <a:xfrm>
            <a:off x="6397142" y="5833872"/>
            <a:ext cx="228051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</a:t>
            </a:r>
            <a:endParaRPr lang="en-US" sz="900" dirty="0"/>
          </a:p>
        </p:txBody>
      </p:sp>
      <p:sp>
        <p:nvSpPr>
          <p:cNvPr id="42" name="Text 40"/>
          <p:cNvSpPr txBox="1"/>
          <p:nvPr/>
        </p:nvSpPr>
        <p:spPr>
          <a:xfrm>
            <a:off x="9784080" y="1719072"/>
            <a:ext cx="1280160" cy="292608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BARS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9674352" y="3840480"/>
            <a:ext cx="274320" cy="1234440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 txBox="1"/>
          <p:nvPr/>
        </p:nvSpPr>
        <p:spPr>
          <a:xfrm>
            <a:off x="9674352" y="36118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10058400" y="3840480"/>
            <a:ext cx="274320" cy="1234440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 txBox="1"/>
          <p:nvPr/>
        </p:nvSpPr>
        <p:spPr>
          <a:xfrm>
            <a:off x="10058400" y="36118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10442448" y="3840480"/>
            <a:ext cx="274320" cy="1234440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 txBox="1"/>
          <p:nvPr/>
        </p:nvSpPr>
        <p:spPr>
          <a:xfrm>
            <a:off x="10442448" y="36118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10826496" y="3840480"/>
            <a:ext cx="274320" cy="1234440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 txBox="1"/>
          <p:nvPr/>
        </p:nvSpPr>
        <p:spPr>
          <a:xfrm>
            <a:off x="10826496" y="36118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28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Check: Sort the Feedback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with a partner. Drag each feedback card into Looks Good or Fix It.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804672" y="1508760"/>
            <a:ext cx="502920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GOOD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804672" y="1901952"/>
            <a:ext cx="5029200" cy="2487168"/>
          </a:xfrm>
          <a:prstGeom prst="roundRect">
            <a:avLst>
              <a:gd name="adj" fmla="val 4412"/>
            </a:avLst>
          </a:prstGeom>
          <a:solidFill>
            <a:srgbClr val="F0F7EB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6355080" y="1508760"/>
            <a:ext cx="502920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IT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6355080" y="1901952"/>
            <a:ext cx="5029200" cy="2487168"/>
          </a:xfrm>
          <a:prstGeom prst="roundRect">
            <a:avLst>
              <a:gd name="adj" fmla="val 4412"/>
            </a:avLst>
          </a:prstGeom>
          <a:solidFill>
            <a:srgbClr val="FCE7E1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896112" y="4800600"/>
            <a:ext cx="3072384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title matches the data.</a:t>
            </a:r>
            <a:endParaRPr lang="en-US" sz="1350" dirty="0"/>
          </a:p>
        </p:txBody>
      </p:sp>
      <p:sp>
        <p:nvSpPr>
          <p:cNvPr id="14" name="Text 12"/>
          <p:cNvSpPr txBox="1"/>
          <p:nvPr/>
        </p:nvSpPr>
        <p:spPr>
          <a:xfrm>
            <a:off x="4599432" y="4800600"/>
            <a:ext cx="3072384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bars touch.</a:t>
            </a:r>
            <a:endParaRPr lang="en-US" sz="1350" dirty="0"/>
          </a:p>
        </p:txBody>
      </p:sp>
      <p:sp>
        <p:nvSpPr>
          <p:cNvPr id="15" name="Text 13"/>
          <p:cNvSpPr txBox="1"/>
          <p:nvPr/>
        </p:nvSpPr>
        <p:spPr>
          <a:xfrm>
            <a:off x="8302752" y="4800600"/>
            <a:ext cx="3072384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y-axis says Frequency.</a:t>
            </a:r>
            <a:endParaRPr lang="en-US" sz="1350" dirty="0"/>
          </a:p>
        </p:txBody>
      </p:sp>
      <p:sp>
        <p:nvSpPr>
          <p:cNvPr id="16" name="Text 14"/>
          <p:cNvSpPr txBox="1"/>
          <p:nvPr/>
        </p:nvSpPr>
        <p:spPr>
          <a:xfrm>
            <a:off x="896112" y="5349240"/>
            <a:ext cx="3072384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interval overlaps.</a:t>
            </a:r>
            <a:endParaRPr lang="en-US" sz="1350" dirty="0"/>
          </a:p>
        </p:txBody>
      </p:sp>
      <p:sp>
        <p:nvSpPr>
          <p:cNvPr id="17" name="Text 15"/>
          <p:cNvSpPr txBox="1"/>
          <p:nvPr/>
        </p:nvSpPr>
        <p:spPr>
          <a:xfrm>
            <a:off x="4599432" y="5349240"/>
            <a:ext cx="3072384" cy="411480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frequencies add to 12.</a:t>
            </a:r>
            <a:endParaRPr lang="en-US" sz="1350" dirty="0"/>
          </a:p>
        </p:txBody>
      </p:sp>
      <p:sp>
        <p:nvSpPr>
          <p:cNvPr id="18" name="Text 16"/>
          <p:cNvSpPr txBox="1"/>
          <p:nvPr/>
        </p:nvSpPr>
        <p:spPr>
          <a:xfrm>
            <a:off x="8302752" y="5349240"/>
            <a:ext cx="3072384" cy="411480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skip numbers.</a:t>
            </a:r>
            <a:endParaRPr lang="en-US" sz="13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29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Ticket: Build + Read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independently. The intervals are already chosen.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40080" y="1627632"/>
            <a:ext cx="1508760" cy="475488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650" dirty="0"/>
          </a:p>
        </p:txBody>
      </p:sp>
      <p:sp>
        <p:nvSpPr>
          <p:cNvPr id="10" name="Text 8"/>
          <p:cNvSpPr txBox="1"/>
          <p:nvPr/>
        </p:nvSpPr>
        <p:spPr>
          <a:xfrm>
            <a:off x="2148840" y="1627632"/>
            <a:ext cx="1417320" cy="475488"/>
          </a:xfrm>
          <a:prstGeom prst="rect">
            <a:avLst/>
          </a:prstGeom>
          <a:solidFill>
            <a:srgbClr val="17324A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650" dirty="0"/>
          </a:p>
        </p:txBody>
      </p:sp>
      <p:sp>
        <p:nvSpPr>
          <p:cNvPr id="11" name="Text 9"/>
          <p:cNvSpPr txBox="1"/>
          <p:nvPr/>
        </p:nvSpPr>
        <p:spPr>
          <a:xfrm>
            <a:off x="640080" y="2103120"/>
            <a:ext cx="150876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650" dirty="0"/>
          </a:p>
        </p:txBody>
      </p:sp>
      <p:sp>
        <p:nvSpPr>
          <p:cNvPr id="12" name="Text 10"/>
          <p:cNvSpPr txBox="1"/>
          <p:nvPr/>
        </p:nvSpPr>
        <p:spPr>
          <a:xfrm>
            <a:off x="2148840" y="2103120"/>
            <a:ext cx="141732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50" dirty="0"/>
          </a:p>
        </p:txBody>
      </p:sp>
      <p:sp>
        <p:nvSpPr>
          <p:cNvPr id="13" name="Text 11"/>
          <p:cNvSpPr txBox="1"/>
          <p:nvPr/>
        </p:nvSpPr>
        <p:spPr>
          <a:xfrm>
            <a:off x="640080" y="2578608"/>
            <a:ext cx="150876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650" dirty="0"/>
          </a:p>
        </p:txBody>
      </p:sp>
      <p:sp>
        <p:nvSpPr>
          <p:cNvPr id="14" name="Text 12"/>
          <p:cNvSpPr txBox="1"/>
          <p:nvPr/>
        </p:nvSpPr>
        <p:spPr>
          <a:xfrm>
            <a:off x="2148840" y="2578608"/>
            <a:ext cx="141732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50" dirty="0"/>
          </a:p>
        </p:txBody>
      </p:sp>
      <p:sp>
        <p:nvSpPr>
          <p:cNvPr id="15" name="Text 13"/>
          <p:cNvSpPr txBox="1"/>
          <p:nvPr/>
        </p:nvSpPr>
        <p:spPr>
          <a:xfrm>
            <a:off x="640080" y="3054096"/>
            <a:ext cx="150876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650" dirty="0"/>
          </a:p>
        </p:txBody>
      </p:sp>
      <p:sp>
        <p:nvSpPr>
          <p:cNvPr id="16" name="Text 14"/>
          <p:cNvSpPr txBox="1"/>
          <p:nvPr/>
        </p:nvSpPr>
        <p:spPr>
          <a:xfrm>
            <a:off x="2148840" y="3054096"/>
            <a:ext cx="141732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50" dirty="0"/>
          </a:p>
        </p:txBody>
      </p:sp>
      <p:sp>
        <p:nvSpPr>
          <p:cNvPr id="17" name="Text 15"/>
          <p:cNvSpPr txBox="1"/>
          <p:nvPr/>
        </p:nvSpPr>
        <p:spPr>
          <a:xfrm>
            <a:off x="640080" y="3529584"/>
            <a:ext cx="150876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650" dirty="0"/>
          </a:p>
        </p:txBody>
      </p:sp>
      <p:sp>
        <p:nvSpPr>
          <p:cNvPr id="18" name="Text 16"/>
          <p:cNvSpPr txBox="1"/>
          <p:nvPr/>
        </p:nvSpPr>
        <p:spPr>
          <a:xfrm>
            <a:off x="2148840" y="3529584"/>
            <a:ext cx="1417320" cy="47548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50" dirty="0"/>
          </a:p>
        </p:txBody>
      </p:sp>
      <p:sp>
        <p:nvSpPr>
          <p:cNvPr id="19" name="Text 17"/>
          <p:cNvSpPr txBox="1"/>
          <p:nvPr/>
        </p:nvSpPr>
        <p:spPr>
          <a:xfrm>
            <a:off x="3822192" y="1554480"/>
            <a:ext cx="41513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Histogram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4251960" y="2011680"/>
            <a:ext cx="0" cy="3054096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251960" y="5065776"/>
            <a:ext cx="365760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251960" y="5065776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3858768" y="499262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24" name="Shape 22"/>
          <p:cNvSpPr/>
          <p:nvPr/>
        </p:nvSpPr>
        <p:spPr>
          <a:xfrm>
            <a:off x="4251960" y="4556760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 txBox="1"/>
          <p:nvPr/>
        </p:nvSpPr>
        <p:spPr>
          <a:xfrm>
            <a:off x="3858768" y="448360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26" name="Shape 24"/>
          <p:cNvSpPr/>
          <p:nvPr/>
        </p:nvSpPr>
        <p:spPr>
          <a:xfrm>
            <a:off x="4251960" y="4047744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 txBox="1"/>
          <p:nvPr/>
        </p:nvSpPr>
        <p:spPr>
          <a:xfrm>
            <a:off x="3858768" y="3974592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28" name="Shape 26"/>
          <p:cNvSpPr/>
          <p:nvPr/>
        </p:nvSpPr>
        <p:spPr>
          <a:xfrm>
            <a:off x="4251960" y="3538728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 txBox="1"/>
          <p:nvPr/>
        </p:nvSpPr>
        <p:spPr>
          <a:xfrm>
            <a:off x="3858768" y="346557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30" name="Shape 28"/>
          <p:cNvSpPr/>
          <p:nvPr/>
        </p:nvSpPr>
        <p:spPr>
          <a:xfrm>
            <a:off x="4251960" y="3029712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 txBox="1"/>
          <p:nvPr/>
        </p:nvSpPr>
        <p:spPr>
          <a:xfrm>
            <a:off x="3858768" y="2956560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32" name="Shape 30"/>
          <p:cNvSpPr/>
          <p:nvPr/>
        </p:nvSpPr>
        <p:spPr>
          <a:xfrm>
            <a:off x="4251960" y="2520696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 txBox="1"/>
          <p:nvPr/>
        </p:nvSpPr>
        <p:spPr>
          <a:xfrm>
            <a:off x="3858768" y="244754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34" name="Shape 32"/>
          <p:cNvSpPr/>
          <p:nvPr/>
        </p:nvSpPr>
        <p:spPr>
          <a:xfrm>
            <a:off x="4251960" y="2011680"/>
            <a:ext cx="365760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 txBox="1"/>
          <p:nvPr/>
        </p:nvSpPr>
        <p:spPr>
          <a:xfrm>
            <a:off x="3858768" y="193852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20" dirty="0"/>
          </a:p>
        </p:txBody>
      </p:sp>
      <p:sp>
        <p:nvSpPr>
          <p:cNvPr id="36" name="Text 34"/>
          <p:cNvSpPr txBox="1"/>
          <p:nvPr/>
        </p:nvSpPr>
        <p:spPr>
          <a:xfrm>
            <a:off x="4261104" y="5120640"/>
            <a:ext cx="896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920" dirty="0"/>
          </a:p>
        </p:txBody>
      </p:sp>
      <p:sp>
        <p:nvSpPr>
          <p:cNvPr id="37" name="Text 35"/>
          <p:cNvSpPr txBox="1"/>
          <p:nvPr/>
        </p:nvSpPr>
        <p:spPr>
          <a:xfrm>
            <a:off x="5175504" y="5120640"/>
            <a:ext cx="896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920" dirty="0"/>
          </a:p>
        </p:txBody>
      </p:sp>
      <p:sp>
        <p:nvSpPr>
          <p:cNvPr id="38" name="Text 36"/>
          <p:cNvSpPr txBox="1"/>
          <p:nvPr/>
        </p:nvSpPr>
        <p:spPr>
          <a:xfrm>
            <a:off x="6089904" y="5120640"/>
            <a:ext cx="896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920" dirty="0"/>
          </a:p>
        </p:txBody>
      </p:sp>
      <p:sp>
        <p:nvSpPr>
          <p:cNvPr id="39" name="Text 37"/>
          <p:cNvSpPr txBox="1"/>
          <p:nvPr/>
        </p:nvSpPr>
        <p:spPr>
          <a:xfrm>
            <a:off x="7004304" y="5120640"/>
            <a:ext cx="896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920" dirty="0"/>
          </a:p>
        </p:txBody>
      </p:sp>
      <p:sp>
        <p:nvSpPr>
          <p:cNvPr id="40" name="Text 38"/>
          <p:cNvSpPr txBox="1"/>
          <p:nvPr/>
        </p:nvSpPr>
        <p:spPr>
          <a:xfrm rot="16200000">
            <a:off x="3776472" y="3447288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41" name="Text 39"/>
          <p:cNvSpPr txBox="1"/>
          <p:nvPr/>
        </p:nvSpPr>
        <p:spPr>
          <a:xfrm>
            <a:off x="5056632" y="5449824"/>
            <a:ext cx="21214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</a:t>
            </a:r>
            <a:endParaRPr lang="en-US" sz="900" dirty="0"/>
          </a:p>
        </p:txBody>
      </p:sp>
      <p:sp>
        <p:nvSpPr>
          <p:cNvPr id="42" name="Text 40"/>
          <p:cNvSpPr txBox="1"/>
          <p:nvPr/>
        </p:nvSpPr>
        <p:spPr>
          <a:xfrm>
            <a:off x="8641080" y="1554480"/>
            <a:ext cx="2560320" cy="475488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interval: __________</a:t>
            </a:r>
            <a:endParaRPr lang="en-US" sz="1800" dirty="0"/>
          </a:p>
        </p:txBody>
      </p:sp>
      <p:sp>
        <p:nvSpPr>
          <p:cNvPr id="43" name="Text 41"/>
          <p:cNvSpPr txBox="1"/>
          <p:nvPr/>
        </p:nvSpPr>
        <p:spPr>
          <a:xfrm>
            <a:off x="8641080" y="2267712"/>
            <a:ext cx="2560320" cy="475488"/>
          </a:xfrm>
          <a:prstGeom prst="rect">
            <a:avLst/>
          </a:prstGeom>
          <a:solidFill>
            <a:srgbClr val="FFFFFF"/>
          </a:solidFill>
          <a:ln w="13970">
            <a:solidFill>
              <a:srgbClr val="1C7A7E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data values: ______</a:t>
            </a:r>
            <a:endParaRPr lang="en-US" sz="1800" dirty="0"/>
          </a:p>
        </p:txBody>
      </p:sp>
      <p:sp>
        <p:nvSpPr>
          <p:cNvPr id="44" name="Text 42"/>
          <p:cNvSpPr txBox="1"/>
          <p:nvPr/>
        </p:nvSpPr>
        <p:spPr>
          <a:xfrm>
            <a:off x="8641080" y="2990088"/>
            <a:ext cx="2560320" cy="932688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conclusion: __________________________</a:t>
            </a:r>
            <a:endParaRPr lang="en-US" sz="1600" dirty="0"/>
          </a:p>
        </p:txBody>
      </p:sp>
      <p:sp>
        <p:nvSpPr>
          <p:cNvPr id="45" name="Text 43"/>
          <p:cNvSpPr txBox="1"/>
          <p:nvPr/>
        </p:nvSpPr>
        <p:spPr>
          <a:xfrm>
            <a:off x="8705088" y="4041648"/>
            <a:ext cx="2148840" cy="274320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BARS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8778240" y="5398008"/>
            <a:ext cx="329184" cy="472440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 txBox="1"/>
          <p:nvPr/>
        </p:nvSpPr>
        <p:spPr>
          <a:xfrm>
            <a:off x="8778240" y="5169408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9235440" y="4689348"/>
            <a:ext cx="329184" cy="1181100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 txBox="1"/>
          <p:nvPr/>
        </p:nvSpPr>
        <p:spPr>
          <a:xfrm>
            <a:off x="9235440" y="4460748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9692640" y="4925568"/>
            <a:ext cx="329184" cy="944880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 txBox="1"/>
          <p:nvPr/>
        </p:nvSpPr>
        <p:spPr>
          <a:xfrm>
            <a:off x="9692640" y="4696968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10149840" y="5634228"/>
            <a:ext cx="329184" cy="236220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 txBox="1"/>
          <p:nvPr/>
        </p:nvSpPr>
        <p:spPr>
          <a:xfrm>
            <a:off x="10149840" y="5405628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30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In Checklist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submit, make sure each part is complete.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960120" y="1499616"/>
            <a:ext cx="438912" cy="384048"/>
          </a:xfrm>
          <a:prstGeom prst="rect">
            <a:avLst/>
          </a:prstGeom>
          <a:solidFill>
            <a:srgbClr val="F0F7EB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700" dirty="0"/>
          </a:p>
        </p:txBody>
      </p:sp>
      <p:sp>
        <p:nvSpPr>
          <p:cNvPr id="10" name="Text 8"/>
          <p:cNvSpPr txBox="1"/>
          <p:nvPr/>
        </p:nvSpPr>
        <p:spPr>
          <a:xfrm>
            <a:off x="1572768" y="1499616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sorted numerical data into intervals.</a:t>
            </a:r>
            <a:endParaRPr lang="en-US" sz="2100" dirty="0"/>
          </a:p>
        </p:txBody>
      </p:sp>
      <p:sp>
        <p:nvSpPr>
          <p:cNvPr id="11" name="Text 9"/>
          <p:cNvSpPr txBox="1"/>
          <p:nvPr/>
        </p:nvSpPr>
        <p:spPr>
          <a:xfrm>
            <a:off x="960120" y="2139696"/>
            <a:ext cx="438912" cy="384048"/>
          </a:xfrm>
          <a:prstGeom prst="rect">
            <a:avLst/>
          </a:prstGeom>
          <a:solidFill>
            <a:srgbClr val="F0F7EB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700" dirty="0"/>
          </a:p>
        </p:txBody>
      </p:sp>
      <p:sp>
        <p:nvSpPr>
          <p:cNvPr id="12" name="Text 10"/>
          <p:cNvSpPr txBox="1"/>
          <p:nvPr/>
        </p:nvSpPr>
        <p:spPr>
          <a:xfrm>
            <a:off x="1572768" y="2139696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completed frequency tables.</a:t>
            </a:r>
            <a:endParaRPr lang="en-US" sz="2100" dirty="0"/>
          </a:p>
        </p:txBody>
      </p:sp>
      <p:sp>
        <p:nvSpPr>
          <p:cNvPr id="13" name="Text 11"/>
          <p:cNvSpPr txBox="1"/>
          <p:nvPr/>
        </p:nvSpPr>
        <p:spPr>
          <a:xfrm>
            <a:off x="960120" y="2779776"/>
            <a:ext cx="438912" cy="384048"/>
          </a:xfrm>
          <a:prstGeom prst="rect">
            <a:avLst/>
          </a:prstGeom>
          <a:solidFill>
            <a:srgbClr val="F0F7EB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 txBox="1"/>
          <p:nvPr/>
        </p:nvSpPr>
        <p:spPr>
          <a:xfrm>
            <a:off x="1572768" y="2779776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built histograms with bars touching.</a:t>
            </a:r>
            <a:endParaRPr lang="en-US" sz="2100" dirty="0"/>
          </a:p>
        </p:txBody>
      </p:sp>
      <p:sp>
        <p:nvSpPr>
          <p:cNvPr id="15" name="Text 13"/>
          <p:cNvSpPr txBox="1"/>
          <p:nvPr/>
        </p:nvSpPr>
        <p:spPr>
          <a:xfrm>
            <a:off x="960120" y="3419856"/>
            <a:ext cx="438912" cy="384048"/>
          </a:xfrm>
          <a:prstGeom prst="rect">
            <a:avLst/>
          </a:prstGeom>
          <a:solidFill>
            <a:srgbClr val="F0F7EB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700" dirty="0"/>
          </a:p>
        </p:txBody>
      </p:sp>
      <p:sp>
        <p:nvSpPr>
          <p:cNvPr id="16" name="Text 14"/>
          <p:cNvSpPr txBox="1"/>
          <p:nvPr/>
        </p:nvSpPr>
        <p:spPr>
          <a:xfrm>
            <a:off x="1572768" y="3419856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made my own histogram using fixed intervals.</a:t>
            </a:r>
            <a:endParaRPr lang="en-US" sz="2100" dirty="0"/>
          </a:p>
        </p:txBody>
      </p:sp>
      <p:sp>
        <p:nvSpPr>
          <p:cNvPr id="17" name="Text 15"/>
          <p:cNvSpPr txBox="1"/>
          <p:nvPr/>
        </p:nvSpPr>
        <p:spPr>
          <a:xfrm>
            <a:off x="960120" y="4059936"/>
            <a:ext cx="438912" cy="384048"/>
          </a:xfrm>
          <a:prstGeom prst="rect">
            <a:avLst/>
          </a:prstGeom>
          <a:solidFill>
            <a:srgbClr val="F0F7EB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700" dirty="0"/>
          </a:p>
        </p:txBody>
      </p:sp>
      <p:sp>
        <p:nvSpPr>
          <p:cNvPr id="18" name="Text 16"/>
          <p:cNvSpPr txBox="1"/>
          <p:nvPr/>
        </p:nvSpPr>
        <p:spPr>
          <a:xfrm>
            <a:off x="1572768" y="4059936"/>
            <a:ext cx="9052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explained my histogram using vocabulary.</a:t>
            </a:r>
            <a:endParaRPr lang="en-US" sz="2100" dirty="0"/>
          </a:p>
        </p:txBody>
      </p:sp>
      <p:sp>
        <p:nvSpPr>
          <p:cNvPr id="19" name="Text 17"/>
          <p:cNvSpPr txBox="1"/>
          <p:nvPr/>
        </p:nvSpPr>
        <p:spPr>
          <a:xfrm>
            <a:off x="960120" y="5212080"/>
            <a:ext cx="10195560" cy="566928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tip: Hide or delete teacher key slides before assigning.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Vocabulary: Reading a Histogram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words help you explain what the graph shows.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Shape 7"/>
          <p:cNvSpPr/>
          <p:nvPr/>
        </p:nvSpPr>
        <p:spPr>
          <a:xfrm>
            <a:off x="685800" y="1554480"/>
            <a:ext cx="3337560" cy="1920240"/>
          </a:xfrm>
          <a:prstGeom prst="roundRect">
            <a:avLst>
              <a:gd name="adj" fmla="val 7143"/>
            </a:avLst>
          </a:prstGeom>
          <a:solidFill>
            <a:srgbClr val="FCE7E1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 txBox="1"/>
          <p:nvPr/>
        </p:nvSpPr>
        <p:spPr>
          <a:xfrm>
            <a:off x="832104" y="1664208"/>
            <a:ext cx="3044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1042416" y="2194560"/>
            <a:ext cx="0" cy="512064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042416" y="2706624"/>
            <a:ext cx="1179576" cy="0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062076" y="2604211"/>
            <a:ext cx="353873" cy="102413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1455268" y="2194560"/>
            <a:ext cx="353873" cy="512064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848460" y="2501798"/>
            <a:ext cx="353873" cy="204826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 txBox="1"/>
          <p:nvPr/>
        </p:nvSpPr>
        <p:spPr>
          <a:xfrm>
            <a:off x="832104" y="28895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4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tallest bar; the interval with the greatest frequency.</a:t>
            </a:r>
            <a:endParaRPr lang="en-US" sz="1420" dirty="0"/>
          </a:p>
        </p:txBody>
      </p:sp>
      <p:sp>
        <p:nvSpPr>
          <p:cNvPr id="17" name="Shape 15"/>
          <p:cNvSpPr/>
          <p:nvPr/>
        </p:nvSpPr>
        <p:spPr>
          <a:xfrm>
            <a:off x="4434840" y="1554480"/>
            <a:ext cx="3337560" cy="1920240"/>
          </a:xfrm>
          <a:prstGeom prst="roundRect">
            <a:avLst>
              <a:gd name="adj" fmla="val 7143"/>
            </a:avLst>
          </a:prstGeom>
          <a:solidFill>
            <a:srgbClr val="FFF0BE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 txBox="1"/>
          <p:nvPr/>
        </p:nvSpPr>
        <p:spPr>
          <a:xfrm>
            <a:off x="4581144" y="1664208"/>
            <a:ext cx="3044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Bars Touch</a:t>
            </a:r>
            <a:endParaRPr lang="en-US" sz="1900" dirty="0"/>
          </a:p>
        </p:txBody>
      </p:sp>
      <p:sp>
        <p:nvSpPr>
          <p:cNvPr id="19" name="Shape 17"/>
          <p:cNvSpPr/>
          <p:nvPr/>
        </p:nvSpPr>
        <p:spPr>
          <a:xfrm>
            <a:off x="4809744" y="2194560"/>
            <a:ext cx="0" cy="493776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9744" y="2688336"/>
            <a:ext cx="1243584" cy="0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30470" y="2441448"/>
            <a:ext cx="373075" cy="246888"/>
          </a:xfrm>
          <a:prstGeom prst="rect">
            <a:avLst/>
          </a:prstGeom>
          <a:solidFill>
            <a:srgbClr val="E8B544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244998" y="2194560"/>
            <a:ext cx="373075" cy="493776"/>
          </a:xfrm>
          <a:prstGeom prst="rect">
            <a:avLst/>
          </a:prstGeom>
          <a:solidFill>
            <a:srgbClr val="E8B544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659526" y="2318004"/>
            <a:ext cx="373075" cy="370332"/>
          </a:xfrm>
          <a:prstGeom prst="rect">
            <a:avLst/>
          </a:prstGeom>
          <a:solidFill>
            <a:srgbClr val="E8B544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 txBox="1"/>
          <p:nvPr/>
        </p:nvSpPr>
        <p:spPr>
          <a:xfrm>
            <a:off x="4581144" y="2889504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4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bars touch because the intervals go in order.</a:t>
            </a:r>
            <a:endParaRPr lang="en-US" sz="1420" dirty="0"/>
          </a:p>
        </p:txBody>
      </p:sp>
      <p:sp>
        <p:nvSpPr>
          <p:cNvPr id="25" name="Shape 23"/>
          <p:cNvSpPr/>
          <p:nvPr/>
        </p:nvSpPr>
        <p:spPr>
          <a:xfrm>
            <a:off x="8183880" y="1554480"/>
            <a:ext cx="3337560" cy="192024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651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 txBox="1"/>
          <p:nvPr/>
        </p:nvSpPr>
        <p:spPr>
          <a:xfrm>
            <a:off x="8321040" y="1682496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Axis Labels</a:t>
            </a:r>
            <a:endParaRPr lang="en-US" sz="1900" dirty="0"/>
          </a:p>
        </p:txBody>
      </p:sp>
      <p:sp>
        <p:nvSpPr>
          <p:cNvPr id="27" name="Shape 25"/>
          <p:cNvSpPr/>
          <p:nvPr/>
        </p:nvSpPr>
        <p:spPr>
          <a:xfrm>
            <a:off x="8695944" y="2148840"/>
            <a:ext cx="0" cy="603504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8695944" y="2752344"/>
            <a:ext cx="1499616" cy="0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733434" y="2551176"/>
            <a:ext cx="674827" cy="201168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9483242" y="2148840"/>
            <a:ext cx="674827" cy="603504"/>
          </a:xfrm>
          <a:prstGeom prst="rect">
            <a:avLst/>
          </a:prstGeom>
          <a:solidFill>
            <a:srgbClr val="1C7A7E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 txBox="1"/>
          <p:nvPr/>
        </p:nvSpPr>
        <p:spPr>
          <a:xfrm>
            <a:off x="8366760" y="290779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080" b="1" dirty="0">
                <a:solidFill>
                  <a:srgbClr val="1C7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Y-axis = Frequency</a:t>
            </a:r>
            <a:endParaRPr lang="en-US" sz="1080" dirty="0"/>
          </a:p>
        </p:txBody>
      </p:sp>
      <p:sp>
        <p:nvSpPr>
          <p:cNvPr id="32" name="Text 30"/>
          <p:cNvSpPr txBox="1"/>
          <p:nvPr/>
        </p:nvSpPr>
        <p:spPr>
          <a:xfrm>
            <a:off x="9857232" y="2907792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080" b="1" dirty="0">
                <a:solidFill>
                  <a:srgbClr val="E974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X-axis = Intervals</a:t>
            </a:r>
            <a:endParaRPr lang="en-US" sz="1080" dirty="0"/>
          </a:p>
        </p:txBody>
      </p:sp>
      <p:sp>
        <p:nvSpPr>
          <p:cNvPr id="33" name="Text 31"/>
          <p:cNvSpPr txBox="1"/>
          <p:nvPr/>
        </p:nvSpPr>
        <p:spPr>
          <a:xfrm>
            <a:off x="8339328" y="3182112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Labels tell what the numbers mean.</a:t>
            </a:r>
            <a:endParaRPr lang="en-US" sz="1400" dirty="0"/>
          </a:p>
        </p:txBody>
      </p:sp>
      <p:sp>
        <p:nvSpPr>
          <p:cNvPr id="34" name="Text 32"/>
          <p:cNvSpPr txBox="1"/>
          <p:nvPr/>
        </p:nvSpPr>
        <p:spPr>
          <a:xfrm>
            <a:off x="960120" y="4800600"/>
            <a:ext cx="10287000" cy="621792"/>
          </a:xfrm>
          <a:prstGeom prst="rect">
            <a:avLst/>
          </a:prstGeom>
          <a:solidFill>
            <a:srgbClr val="F0F7EB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check: Drag the word cards on later slides when you see these features.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 Sort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each word card to the picture that matches it.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85800" y="1554480"/>
            <a:ext cx="333756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 A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85800" y="1947672"/>
            <a:ext cx="3337560" cy="2029968"/>
          </a:xfrm>
          <a:prstGeom prst="roundRect">
            <a:avLst>
              <a:gd name="adj" fmla="val 5405"/>
            </a:avLst>
          </a:prstGeom>
          <a:solidFill>
            <a:srgbClr val="EEF7FC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472184" y="2194560"/>
            <a:ext cx="0" cy="877824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472184" y="3072384"/>
            <a:ext cx="1682496" cy="0"/>
          </a:xfrm>
          <a:prstGeom prst="line">
            <a:avLst/>
          </a:prstGeom>
          <a:noFill/>
          <a:ln w="1270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500226" y="2721254"/>
            <a:ext cx="504749" cy="351130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061058" y="2194560"/>
            <a:ext cx="504749" cy="877824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621890" y="2545690"/>
            <a:ext cx="504749" cy="526694"/>
          </a:xfrm>
          <a:prstGeom prst="rect">
            <a:avLst/>
          </a:prstGeom>
          <a:solidFill>
            <a:srgbClr val="E9745D"/>
          </a:solidFill>
          <a:ln w="889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 txBox="1"/>
          <p:nvPr/>
        </p:nvSpPr>
        <p:spPr>
          <a:xfrm>
            <a:off x="4434840" y="1554480"/>
            <a:ext cx="333756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 B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4434840" y="1947672"/>
            <a:ext cx="3337560" cy="2029968"/>
          </a:xfrm>
          <a:prstGeom prst="roundRect">
            <a:avLst>
              <a:gd name="adj" fmla="val 5405"/>
            </a:avLst>
          </a:prstGeom>
          <a:solidFill>
            <a:srgbClr val="FCE7E1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 txBox="1"/>
          <p:nvPr/>
        </p:nvSpPr>
        <p:spPr>
          <a:xfrm>
            <a:off x="5074920" y="2468880"/>
            <a:ext cx="1920240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900" dirty="0"/>
          </a:p>
        </p:txBody>
      </p:sp>
      <p:sp>
        <p:nvSpPr>
          <p:cNvPr id="19" name="Text 17"/>
          <p:cNvSpPr txBox="1"/>
          <p:nvPr/>
        </p:nvSpPr>
        <p:spPr>
          <a:xfrm>
            <a:off x="8183880" y="1554480"/>
            <a:ext cx="3337560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 C</a:t>
            </a:r>
            <a:endParaRPr lang="en-US" sz="1550" dirty="0"/>
          </a:p>
        </p:txBody>
      </p:sp>
      <p:sp>
        <p:nvSpPr>
          <p:cNvPr id="20" name="Shape 18"/>
          <p:cNvSpPr/>
          <p:nvPr/>
        </p:nvSpPr>
        <p:spPr>
          <a:xfrm>
            <a:off x="8183880" y="1947672"/>
            <a:ext cx="3337560" cy="2029968"/>
          </a:xfrm>
          <a:prstGeom prst="roundRect">
            <a:avLst>
              <a:gd name="adj" fmla="val 5405"/>
            </a:avLst>
          </a:prstGeom>
          <a:solidFill>
            <a:srgbClr val="F0F7EB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 txBox="1"/>
          <p:nvPr/>
        </p:nvSpPr>
        <p:spPr>
          <a:xfrm>
            <a:off x="8869680" y="2331720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2" name="Text 20"/>
          <p:cNvSpPr txBox="1"/>
          <p:nvPr/>
        </p:nvSpPr>
        <p:spPr>
          <a:xfrm>
            <a:off x="9281160" y="2331720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3" name="Text 21"/>
          <p:cNvSpPr txBox="1"/>
          <p:nvPr/>
        </p:nvSpPr>
        <p:spPr>
          <a:xfrm>
            <a:off x="9692640" y="2331720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4" name="Text 22"/>
          <p:cNvSpPr txBox="1"/>
          <p:nvPr/>
        </p:nvSpPr>
        <p:spPr>
          <a:xfrm>
            <a:off x="8869680" y="2715768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5" name="Text 23"/>
          <p:cNvSpPr txBox="1"/>
          <p:nvPr/>
        </p:nvSpPr>
        <p:spPr>
          <a:xfrm>
            <a:off x="9281160" y="2715768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6" name="Text 24"/>
          <p:cNvSpPr txBox="1"/>
          <p:nvPr/>
        </p:nvSpPr>
        <p:spPr>
          <a:xfrm>
            <a:off x="9692640" y="2715768"/>
            <a:ext cx="310896" cy="27432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7" name="Text 25"/>
          <p:cNvSpPr txBox="1"/>
          <p:nvPr/>
        </p:nvSpPr>
        <p:spPr>
          <a:xfrm>
            <a:off x="1828800" y="4892040"/>
            <a:ext cx="2240280" cy="475488"/>
          </a:xfrm>
          <a:prstGeom prst="rect">
            <a:avLst/>
          </a:prstGeom>
          <a:solidFill>
            <a:srgbClr val="FCE7E1"/>
          </a:solidFill>
          <a:ln w="14605">
            <a:solidFill>
              <a:srgbClr val="E9745D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</a:t>
            </a:r>
            <a:endParaRPr lang="en-US" sz="1800" dirty="0"/>
          </a:p>
        </p:txBody>
      </p:sp>
      <p:sp>
        <p:nvSpPr>
          <p:cNvPr id="28" name="Text 26"/>
          <p:cNvSpPr txBox="1"/>
          <p:nvPr/>
        </p:nvSpPr>
        <p:spPr>
          <a:xfrm>
            <a:off x="4892040" y="4892040"/>
            <a:ext cx="2240280" cy="475488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800" dirty="0"/>
          </a:p>
        </p:txBody>
      </p:sp>
      <p:sp>
        <p:nvSpPr>
          <p:cNvPr id="29" name="Text 27"/>
          <p:cNvSpPr txBox="1"/>
          <p:nvPr/>
        </p:nvSpPr>
        <p:spPr>
          <a:xfrm>
            <a:off x="7955280" y="4892040"/>
            <a:ext cx="2240280" cy="475488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7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This Become a Histogram?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histogram needs numerical data. Drag each card to YES or NO.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777240" y="1508760"/>
            <a:ext cx="516636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YES: number data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77240" y="1901952"/>
            <a:ext cx="5166360" cy="2624328"/>
          </a:xfrm>
          <a:prstGeom prst="roundRect">
            <a:avLst>
              <a:gd name="adj" fmla="val 4181"/>
            </a:avLst>
          </a:prstGeom>
          <a:solidFill>
            <a:srgbClr val="F0F7EB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6263640" y="1508760"/>
            <a:ext cx="516636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NO: not number data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6263640" y="1901952"/>
            <a:ext cx="5166360" cy="2624328"/>
          </a:xfrm>
          <a:prstGeom prst="roundRect">
            <a:avLst>
              <a:gd name="adj" fmla="val 4181"/>
            </a:avLst>
          </a:prstGeom>
          <a:solidFill>
            <a:srgbClr val="FCE7E1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868680" y="4846320"/>
            <a:ext cx="2331720" cy="420624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screen time in minutes</a:t>
            </a:r>
            <a:endParaRPr lang="en-US" sz="1380" dirty="0"/>
          </a:p>
        </p:txBody>
      </p:sp>
      <p:sp>
        <p:nvSpPr>
          <p:cNvPr id="14" name="Text 12"/>
          <p:cNvSpPr txBox="1"/>
          <p:nvPr/>
        </p:nvSpPr>
        <p:spPr>
          <a:xfrm>
            <a:off x="3657600" y="4846320"/>
            <a:ext cx="2331720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 snack</a:t>
            </a:r>
            <a:endParaRPr lang="en-US" sz="1380" dirty="0"/>
          </a:p>
        </p:txBody>
      </p:sp>
      <p:sp>
        <p:nvSpPr>
          <p:cNvPr id="15" name="Text 13"/>
          <p:cNvSpPr txBox="1"/>
          <p:nvPr/>
        </p:nvSpPr>
        <p:spPr>
          <a:xfrm>
            <a:off x="6446520" y="4846320"/>
            <a:ext cx="2331720" cy="420624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scores out of 20</a:t>
            </a:r>
            <a:endParaRPr lang="en-US" sz="1380" dirty="0"/>
          </a:p>
        </p:txBody>
      </p:sp>
      <p:sp>
        <p:nvSpPr>
          <p:cNvPr id="16" name="Text 14"/>
          <p:cNvSpPr txBox="1"/>
          <p:nvPr/>
        </p:nvSpPr>
        <p:spPr>
          <a:xfrm>
            <a:off x="9235440" y="4846320"/>
            <a:ext cx="2331720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Shoe sizes</a:t>
            </a:r>
            <a:endParaRPr lang="en-US" sz="1380" dirty="0"/>
          </a:p>
        </p:txBody>
      </p:sp>
      <p:sp>
        <p:nvSpPr>
          <p:cNvPr id="17" name="Text 15"/>
          <p:cNvSpPr txBox="1"/>
          <p:nvPr/>
        </p:nvSpPr>
        <p:spPr>
          <a:xfrm>
            <a:off x="868680" y="5413248"/>
            <a:ext cx="2331720" cy="420624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 sport</a:t>
            </a:r>
            <a:endParaRPr lang="en-US" sz="1380" dirty="0"/>
          </a:p>
        </p:txBody>
      </p:sp>
      <p:sp>
        <p:nvSpPr>
          <p:cNvPr id="18" name="Text 16"/>
          <p:cNvSpPr txBox="1"/>
          <p:nvPr/>
        </p:nvSpPr>
        <p:spPr>
          <a:xfrm>
            <a:off x="3657600" y="5413248"/>
            <a:ext cx="2331720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of pushups</a:t>
            </a:r>
            <a:endParaRPr lang="en-US" sz="1380" dirty="0"/>
          </a:p>
        </p:txBody>
      </p:sp>
      <p:sp>
        <p:nvSpPr>
          <p:cNvPr id="19" name="Text 17"/>
          <p:cNvSpPr txBox="1"/>
          <p:nvPr/>
        </p:nvSpPr>
        <p:spPr>
          <a:xfrm>
            <a:off x="6446520" y="5413248"/>
            <a:ext cx="2331720" cy="420624"/>
          </a:xfrm>
          <a:prstGeom prst="rect">
            <a:avLst/>
          </a:prstGeom>
          <a:solidFill>
            <a:srgbClr val="FFF0B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of homework</a:t>
            </a:r>
            <a:endParaRPr lang="en-US" sz="1380" dirty="0"/>
          </a:p>
        </p:txBody>
      </p:sp>
      <p:sp>
        <p:nvSpPr>
          <p:cNvPr id="20" name="Text 18"/>
          <p:cNvSpPr txBox="1"/>
          <p:nvPr/>
        </p:nvSpPr>
        <p:spPr>
          <a:xfrm>
            <a:off x="9235440" y="5413248"/>
            <a:ext cx="2331720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 color</a:t>
            </a:r>
            <a:endParaRPr lang="en-US" sz="13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8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Sort Numbers into Intervals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intervals that are already chosen for you.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40080" y="1828800"/>
            <a:ext cx="2423160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40080" y="2221992"/>
            <a:ext cx="2423160" cy="1709928"/>
          </a:xfrm>
          <a:prstGeom prst="roundRect">
            <a:avLst>
              <a:gd name="adj" fmla="val 6417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 txBox="1"/>
          <p:nvPr/>
        </p:nvSpPr>
        <p:spPr>
          <a:xfrm>
            <a:off x="3474720" y="1828800"/>
            <a:ext cx="2423160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3474720" y="2221992"/>
            <a:ext cx="2423160" cy="1709928"/>
          </a:xfrm>
          <a:prstGeom prst="roundRect">
            <a:avLst>
              <a:gd name="adj" fmla="val 6417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6309360" y="1828800"/>
            <a:ext cx="2423160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6309360" y="2221992"/>
            <a:ext cx="2423160" cy="1709928"/>
          </a:xfrm>
          <a:prstGeom prst="roundRect">
            <a:avLst>
              <a:gd name="adj" fmla="val 6417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9144000" y="1828800"/>
            <a:ext cx="2423160" cy="347472"/>
          </a:xfrm>
          <a:prstGeom prst="rect">
            <a:avLst/>
          </a:prstGeom>
          <a:solidFill>
            <a:srgbClr val="E8B544"/>
          </a:solidFill>
          <a:ln w="15240">
            <a:solidFill>
              <a:srgbClr val="E8B544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9144000" y="2221992"/>
            <a:ext cx="2423160" cy="1709928"/>
          </a:xfrm>
          <a:prstGeom prst="roundRect">
            <a:avLst>
              <a:gd name="adj" fmla="val 6417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8B5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4023360" y="4663440"/>
            <a:ext cx="694944" cy="45720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2000" dirty="0"/>
          </a:p>
        </p:txBody>
      </p:sp>
      <p:sp>
        <p:nvSpPr>
          <p:cNvPr id="19" name="Text 17"/>
          <p:cNvSpPr txBox="1"/>
          <p:nvPr/>
        </p:nvSpPr>
        <p:spPr>
          <a:xfrm>
            <a:off x="6767769" y="4716780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2000" dirty="0"/>
          </a:p>
        </p:txBody>
      </p:sp>
      <p:sp>
        <p:nvSpPr>
          <p:cNvPr id="21" name="Text 19"/>
          <p:cNvSpPr txBox="1"/>
          <p:nvPr/>
        </p:nvSpPr>
        <p:spPr>
          <a:xfrm>
            <a:off x="960120" y="5532120"/>
            <a:ext cx="10241280" cy="438912"/>
          </a:xfrm>
          <a:prstGeom prst="rect">
            <a:avLst/>
          </a:prstGeom>
          <a:solidFill>
            <a:srgbClr val="EEF7FC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8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The first number and the last number are both included in the interval.</a:t>
            </a:r>
            <a:endParaRPr lang="en-US" sz="1850" dirty="0"/>
          </a:p>
        </p:txBody>
      </p:sp>
      <p:sp>
        <p:nvSpPr>
          <p:cNvPr id="22" name="Text 15">
            <a:extLst>
              <a:ext uri="{FF2B5EF4-FFF2-40B4-BE49-F238E27FC236}">
                <a16:creationId xmlns:a16="http://schemas.microsoft.com/office/drawing/2014/main" id="{48155E65-C168-D769-C7BA-35A6A362BA6D}"/>
              </a:ext>
            </a:extLst>
          </p:cNvPr>
          <p:cNvSpPr txBox="1"/>
          <p:nvPr/>
        </p:nvSpPr>
        <p:spPr>
          <a:xfrm>
            <a:off x="2991507" y="4658448"/>
            <a:ext cx="694944" cy="45720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3" name="Text 15">
            <a:extLst>
              <a:ext uri="{FF2B5EF4-FFF2-40B4-BE49-F238E27FC236}">
                <a16:creationId xmlns:a16="http://schemas.microsoft.com/office/drawing/2014/main" id="{2743CF87-BCF3-B432-5051-46094E5623E7}"/>
              </a:ext>
            </a:extLst>
          </p:cNvPr>
          <p:cNvSpPr txBox="1"/>
          <p:nvPr/>
        </p:nvSpPr>
        <p:spPr>
          <a:xfrm>
            <a:off x="5897880" y="4716780"/>
            <a:ext cx="694944" cy="45720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2000" dirty="0"/>
          </a:p>
        </p:txBody>
      </p:sp>
      <p:sp>
        <p:nvSpPr>
          <p:cNvPr id="24" name="Text 15">
            <a:extLst>
              <a:ext uri="{FF2B5EF4-FFF2-40B4-BE49-F238E27FC236}">
                <a16:creationId xmlns:a16="http://schemas.microsoft.com/office/drawing/2014/main" id="{9899061F-8271-C1EC-9D71-2B63D7ACCCE2}"/>
              </a:ext>
            </a:extLst>
          </p:cNvPr>
          <p:cNvSpPr txBox="1"/>
          <p:nvPr/>
        </p:nvSpPr>
        <p:spPr>
          <a:xfrm>
            <a:off x="1938528" y="4708267"/>
            <a:ext cx="694944" cy="45720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2000" dirty="0"/>
          </a:p>
        </p:txBody>
      </p:sp>
      <p:sp>
        <p:nvSpPr>
          <p:cNvPr id="25" name="Text 15">
            <a:extLst>
              <a:ext uri="{FF2B5EF4-FFF2-40B4-BE49-F238E27FC236}">
                <a16:creationId xmlns:a16="http://schemas.microsoft.com/office/drawing/2014/main" id="{119277C3-5847-34B0-9718-DF699139726A}"/>
              </a:ext>
            </a:extLst>
          </p:cNvPr>
          <p:cNvSpPr txBox="1"/>
          <p:nvPr/>
        </p:nvSpPr>
        <p:spPr>
          <a:xfrm>
            <a:off x="4866027" y="4711420"/>
            <a:ext cx="694944" cy="457200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6" name="Text 17">
            <a:extLst>
              <a:ext uri="{FF2B5EF4-FFF2-40B4-BE49-F238E27FC236}">
                <a16:creationId xmlns:a16="http://schemas.microsoft.com/office/drawing/2014/main" id="{EFA6794B-FAAE-958D-C92C-7CC61D3FAB11}"/>
              </a:ext>
            </a:extLst>
          </p:cNvPr>
          <p:cNvSpPr txBox="1"/>
          <p:nvPr/>
        </p:nvSpPr>
        <p:spPr>
          <a:xfrm>
            <a:off x="10396728" y="4658448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2000" dirty="0"/>
          </a:p>
        </p:txBody>
      </p:sp>
      <p:sp>
        <p:nvSpPr>
          <p:cNvPr id="27" name="Text 17">
            <a:extLst>
              <a:ext uri="{FF2B5EF4-FFF2-40B4-BE49-F238E27FC236}">
                <a16:creationId xmlns:a16="http://schemas.microsoft.com/office/drawing/2014/main" id="{1BF0BCB9-E983-FA1D-3B93-C6BF510428EC}"/>
              </a:ext>
            </a:extLst>
          </p:cNvPr>
          <p:cNvSpPr txBox="1"/>
          <p:nvPr/>
        </p:nvSpPr>
        <p:spPr>
          <a:xfrm>
            <a:off x="7733564" y="4667250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2000" dirty="0"/>
          </a:p>
        </p:txBody>
      </p:sp>
      <p:sp>
        <p:nvSpPr>
          <p:cNvPr id="28" name="Text 17">
            <a:extLst>
              <a:ext uri="{FF2B5EF4-FFF2-40B4-BE49-F238E27FC236}">
                <a16:creationId xmlns:a16="http://schemas.microsoft.com/office/drawing/2014/main" id="{71C8433E-4866-3780-A224-79846766295B}"/>
              </a:ext>
            </a:extLst>
          </p:cNvPr>
          <p:cNvSpPr txBox="1"/>
          <p:nvPr/>
        </p:nvSpPr>
        <p:spPr>
          <a:xfrm>
            <a:off x="8603453" y="4658448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2000" dirty="0"/>
          </a:p>
        </p:txBody>
      </p:sp>
      <p:sp>
        <p:nvSpPr>
          <p:cNvPr id="29" name="Text 17">
            <a:extLst>
              <a:ext uri="{FF2B5EF4-FFF2-40B4-BE49-F238E27FC236}">
                <a16:creationId xmlns:a16="http://schemas.microsoft.com/office/drawing/2014/main" id="{EDFEC373-CB6D-8079-32AC-E014E75D047D}"/>
              </a:ext>
            </a:extLst>
          </p:cNvPr>
          <p:cNvSpPr txBox="1"/>
          <p:nvPr/>
        </p:nvSpPr>
        <p:spPr>
          <a:xfrm>
            <a:off x="9660636" y="4638084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2000" dirty="0"/>
          </a:p>
        </p:txBody>
      </p:sp>
      <p:sp>
        <p:nvSpPr>
          <p:cNvPr id="30" name="Text 17">
            <a:extLst>
              <a:ext uri="{FF2B5EF4-FFF2-40B4-BE49-F238E27FC236}">
                <a16:creationId xmlns:a16="http://schemas.microsoft.com/office/drawing/2014/main" id="{16E6D639-17BE-B3B2-56D0-BA220CA897EA}"/>
              </a:ext>
            </a:extLst>
          </p:cNvPr>
          <p:cNvSpPr txBox="1"/>
          <p:nvPr/>
        </p:nvSpPr>
        <p:spPr>
          <a:xfrm>
            <a:off x="11297044" y="4717174"/>
            <a:ext cx="694944" cy="457200"/>
          </a:xfrm>
          <a:prstGeom prst="rect">
            <a:avLst/>
          </a:prstGeom>
          <a:solidFill>
            <a:srgbClr val="FFF0BE"/>
          </a:solidFill>
          <a:ln w="14605">
            <a:solidFill>
              <a:srgbClr val="E8B544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A"/>
                </a:solidFill>
                <a:latin typeface="Calibri" pitchFamily="34" charset="0"/>
                <a:cs typeface="Calibri" pitchFamily="34" charset="-120"/>
              </a:rPr>
              <a:t>21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9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Raw Data: Game Minutes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each number chip into the correct interval. Each chip is used one time.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530352" y="1508760"/>
            <a:ext cx="2578608" cy="347472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530352" y="1901952"/>
            <a:ext cx="2578608" cy="2093976"/>
          </a:xfrm>
          <a:prstGeom prst="roundRect">
            <a:avLst>
              <a:gd name="adj" fmla="val 524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C7A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 txBox="1"/>
          <p:nvPr/>
        </p:nvSpPr>
        <p:spPr>
          <a:xfrm>
            <a:off x="3438144" y="1508760"/>
            <a:ext cx="2578608" cy="347472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3438144" y="1901952"/>
            <a:ext cx="2578608" cy="2093976"/>
          </a:xfrm>
          <a:prstGeom prst="roundRect">
            <a:avLst>
              <a:gd name="adj" fmla="val 524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6345936" y="1508760"/>
            <a:ext cx="2578608" cy="347472"/>
          </a:xfrm>
          <a:prstGeom prst="rect">
            <a:avLst/>
          </a:prstGeom>
          <a:solidFill>
            <a:srgbClr val="E9745D"/>
          </a:solidFill>
          <a:ln w="15240">
            <a:solidFill>
              <a:srgbClr val="E9745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6345936" y="1901952"/>
            <a:ext cx="2578608" cy="2093976"/>
          </a:xfrm>
          <a:prstGeom prst="roundRect">
            <a:avLst>
              <a:gd name="adj" fmla="val 524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9745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9253728" y="1508760"/>
            <a:ext cx="2578608" cy="347472"/>
          </a:xfrm>
          <a:prstGeom prst="rect">
            <a:avLst/>
          </a:prstGeom>
          <a:solidFill>
            <a:srgbClr val="E8B544"/>
          </a:solidFill>
          <a:ln w="15240">
            <a:solidFill>
              <a:srgbClr val="E8B544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9253728" y="1901952"/>
            <a:ext cx="2578608" cy="2093976"/>
          </a:xfrm>
          <a:prstGeom prst="roundRect">
            <a:avLst>
              <a:gd name="adj" fmla="val 5240"/>
            </a:avLst>
          </a:prstGeom>
          <a:solidFill>
            <a:srgbClr val="FFFFFF">
              <a:alpha val="97000"/>
            </a:srgbClr>
          </a:solidFill>
          <a:ln w="19050">
            <a:solidFill>
              <a:srgbClr val="E8B5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685800" y="4526280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8" name="Text 16"/>
          <p:cNvSpPr txBox="1"/>
          <p:nvPr/>
        </p:nvSpPr>
        <p:spPr>
          <a:xfrm>
            <a:off x="1673352" y="4526280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800" dirty="0"/>
          </a:p>
        </p:txBody>
      </p:sp>
      <p:sp>
        <p:nvSpPr>
          <p:cNvPr id="19" name="Text 17"/>
          <p:cNvSpPr txBox="1"/>
          <p:nvPr/>
        </p:nvSpPr>
        <p:spPr>
          <a:xfrm>
            <a:off x="2660904" y="4526280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800" dirty="0"/>
          </a:p>
        </p:txBody>
      </p:sp>
      <p:sp>
        <p:nvSpPr>
          <p:cNvPr id="20" name="Text 18"/>
          <p:cNvSpPr txBox="1"/>
          <p:nvPr/>
        </p:nvSpPr>
        <p:spPr>
          <a:xfrm>
            <a:off x="3648456" y="4526280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800" dirty="0"/>
          </a:p>
        </p:txBody>
      </p:sp>
      <p:sp>
        <p:nvSpPr>
          <p:cNvPr id="21" name="Text 19"/>
          <p:cNvSpPr txBox="1"/>
          <p:nvPr/>
        </p:nvSpPr>
        <p:spPr>
          <a:xfrm>
            <a:off x="4636008" y="4526280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800" dirty="0"/>
          </a:p>
        </p:txBody>
      </p:sp>
      <p:sp>
        <p:nvSpPr>
          <p:cNvPr id="22" name="Text 20"/>
          <p:cNvSpPr txBox="1"/>
          <p:nvPr/>
        </p:nvSpPr>
        <p:spPr>
          <a:xfrm>
            <a:off x="5623560" y="4526280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1800" dirty="0"/>
          </a:p>
        </p:txBody>
      </p:sp>
      <p:sp>
        <p:nvSpPr>
          <p:cNvPr id="23" name="Text 21"/>
          <p:cNvSpPr txBox="1"/>
          <p:nvPr/>
        </p:nvSpPr>
        <p:spPr>
          <a:xfrm>
            <a:off x="685800" y="5093208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1800" dirty="0"/>
          </a:p>
        </p:txBody>
      </p:sp>
      <p:sp>
        <p:nvSpPr>
          <p:cNvPr id="24" name="Text 22"/>
          <p:cNvSpPr txBox="1"/>
          <p:nvPr/>
        </p:nvSpPr>
        <p:spPr>
          <a:xfrm>
            <a:off x="1673352" y="5093208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1800" dirty="0"/>
          </a:p>
        </p:txBody>
      </p:sp>
      <p:sp>
        <p:nvSpPr>
          <p:cNvPr id="25" name="Text 23"/>
          <p:cNvSpPr txBox="1"/>
          <p:nvPr/>
        </p:nvSpPr>
        <p:spPr>
          <a:xfrm>
            <a:off x="2660904" y="5093208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1800" dirty="0"/>
          </a:p>
        </p:txBody>
      </p:sp>
      <p:sp>
        <p:nvSpPr>
          <p:cNvPr id="26" name="Text 24"/>
          <p:cNvSpPr txBox="1"/>
          <p:nvPr/>
        </p:nvSpPr>
        <p:spPr>
          <a:xfrm>
            <a:off x="3648456" y="5093208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1800" dirty="0"/>
          </a:p>
        </p:txBody>
      </p:sp>
      <p:sp>
        <p:nvSpPr>
          <p:cNvPr id="27" name="Text 25"/>
          <p:cNvSpPr txBox="1"/>
          <p:nvPr/>
        </p:nvSpPr>
        <p:spPr>
          <a:xfrm>
            <a:off x="4636008" y="5093208"/>
            <a:ext cx="676656" cy="420624"/>
          </a:xfrm>
          <a:prstGeom prst="rect">
            <a:avLst/>
          </a:prstGeom>
          <a:solidFill>
            <a:srgbClr val="DCEFED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800" dirty="0"/>
          </a:p>
        </p:txBody>
      </p:sp>
      <p:sp>
        <p:nvSpPr>
          <p:cNvPr id="28" name="Text 26"/>
          <p:cNvSpPr txBox="1"/>
          <p:nvPr/>
        </p:nvSpPr>
        <p:spPr>
          <a:xfrm>
            <a:off x="5623560" y="5093208"/>
            <a:ext cx="676656" cy="420624"/>
          </a:xfrm>
          <a:prstGeom prst="rect">
            <a:avLst/>
          </a:prstGeom>
          <a:solidFill>
            <a:srgbClr val="FFFFFF"/>
          </a:solidFill>
          <a:ln w="14605">
            <a:solidFill>
              <a:srgbClr val="1C7A7E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800" dirty="0"/>
          </a:p>
        </p:txBody>
      </p:sp>
      <p:sp>
        <p:nvSpPr>
          <p:cNvPr id="29" name="Text 27"/>
          <p:cNvSpPr txBox="1"/>
          <p:nvPr/>
        </p:nvSpPr>
        <p:spPr>
          <a:xfrm>
            <a:off x="6903720" y="4590288"/>
            <a:ext cx="4343400" cy="694944"/>
          </a:xfrm>
          <a:prstGeom prst="rect">
            <a:avLst/>
          </a:prstGeom>
          <a:solidFill>
            <a:srgbClr val="FFF0BE"/>
          </a:solidFill>
          <a:ln w="15240">
            <a:solidFill>
              <a:srgbClr val="E8B544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Helper examples: 18 → 10–19. 22 → 20–29.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10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the Frequency: Game Minutes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are already chosen. Count the sorted chips and type the frequency.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40080" y="1554480"/>
            <a:ext cx="1417320" cy="566928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720" dirty="0"/>
          </a:p>
        </p:txBody>
      </p:sp>
      <p:sp>
        <p:nvSpPr>
          <p:cNvPr id="10" name="Text 8"/>
          <p:cNvSpPr txBox="1"/>
          <p:nvPr/>
        </p:nvSpPr>
        <p:spPr>
          <a:xfrm>
            <a:off x="2057400" y="1554480"/>
            <a:ext cx="3977640" cy="566928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in the interval</a:t>
            </a:r>
            <a:endParaRPr lang="en-US" sz="1720" dirty="0"/>
          </a:p>
        </p:txBody>
      </p:sp>
      <p:sp>
        <p:nvSpPr>
          <p:cNvPr id="11" name="Text 9"/>
          <p:cNvSpPr txBox="1"/>
          <p:nvPr/>
        </p:nvSpPr>
        <p:spPr>
          <a:xfrm>
            <a:off x="6035040" y="1554480"/>
            <a:ext cx="1325880" cy="566928"/>
          </a:xfrm>
          <a:prstGeom prst="rect">
            <a:avLst/>
          </a:prstGeom>
          <a:solidFill>
            <a:srgbClr val="1C7A7E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720" dirty="0"/>
          </a:p>
        </p:txBody>
      </p:sp>
      <p:sp>
        <p:nvSpPr>
          <p:cNvPr id="12" name="Text 10"/>
          <p:cNvSpPr txBox="1"/>
          <p:nvPr/>
        </p:nvSpPr>
        <p:spPr>
          <a:xfrm>
            <a:off x="640080" y="2121408"/>
            <a:ext cx="141732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1720" dirty="0"/>
          </a:p>
        </p:txBody>
      </p:sp>
      <p:sp>
        <p:nvSpPr>
          <p:cNvPr id="13" name="Text 11"/>
          <p:cNvSpPr txBox="1"/>
          <p:nvPr/>
        </p:nvSpPr>
        <p:spPr>
          <a:xfrm>
            <a:off x="2057400" y="2121408"/>
            <a:ext cx="397764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4, 7</a:t>
            </a:r>
            <a:endParaRPr lang="en-US" sz="1720" dirty="0"/>
          </a:p>
        </p:txBody>
      </p:sp>
      <p:sp>
        <p:nvSpPr>
          <p:cNvPr id="14" name="Text 12"/>
          <p:cNvSpPr txBox="1"/>
          <p:nvPr/>
        </p:nvSpPr>
        <p:spPr>
          <a:xfrm>
            <a:off x="6035040" y="2121408"/>
            <a:ext cx="132588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15" name="Text 13"/>
          <p:cNvSpPr txBox="1"/>
          <p:nvPr/>
        </p:nvSpPr>
        <p:spPr>
          <a:xfrm>
            <a:off x="640080" y="2688336"/>
            <a:ext cx="141732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1720" dirty="0"/>
          </a:p>
        </p:txBody>
      </p:sp>
      <p:sp>
        <p:nvSpPr>
          <p:cNvPr id="16" name="Text 14"/>
          <p:cNvSpPr txBox="1"/>
          <p:nvPr/>
        </p:nvSpPr>
        <p:spPr>
          <a:xfrm>
            <a:off x="2057400" y="2688336"/>
            <a:ext cx="397764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11, 15, 18</a:t>
            </a:r>
            <a:endParaRPr lang="en-US" sz="1720" dirty="0"/>
          </a:p>
        </p:txBody>
      </p:sp>
      <p:sp>
        <p:nvSpPr>
          <p:cNvPr id="17" name="Text 15"/>
          <p:cNvSpPr txBox="1"/>
          <p:nvPr/>
        </p:nvSpPr>
        <p:spPr>
          <a:xfrm>
            <a:off x="6035040" y="2688336"/>
            <a:ext cx="132588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18" name="Text 16"/>
          <p:cNvSpPr txBox="1"/>
          <p:nvPr/>
        </p:nvSpPr>
        <p:spPr>
          <a:xfrm>
            <a:off x="640080" y="3255264"/>
            <a:ext cx="141732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1720" dirty="0"/>
          </a:p>
        </p:txBody>
      </p:sp>
      <p:sp>
        <p:nvSpPr>
          <p:cNvPr id="19" name="Text 17"/>
          <p:cNvSpPr txBox="1"/>
          <p:nvPr/>
        </p:nvSpPr>
        <p:spPr>
          <a:xfrm>
            <a:off x="2057400" y="3255264"/>
            <a:ext cx="397764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22, 25, 27, 29</a:t>
            </a:r>
            <a:endParaRPr lang="en-US" sz="1720" dirty="0"/>
          </a:p>
        </p:txBody>
      </p:sp>
      <p:sp>
        <p:nvSpPr>
          <p:cNvPr id="20" name="Text 18"/>
          <p:cNvSpPr txBox="1"/>
          <p:nvPr/>
        </p:nvSpPr>
        <p:spPr>
          <a:xfrm>
            <a:off x="6035040" y="3255264"/>
            <a:ext cx="132588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21" name="Text 19"/>
          <p:cNvSpPr txBox="1"/>
          <p:nvPr/>
        </p:nvSpPr>
        <p:spPr>
          <a:xfrm>
            <a:off x="640080" y="3822192"/>
            <a:ext cx="141732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1720" dirty="0"/>
          </a:p>
        </p:txBody>
      </p:sp>
      <p:sp>
        <p:nvSpPr>
          <p:cNvPr id="22" name="Text 20"/>
          <p:cNvSpPr txBox="1"/>
          <p:nvPr/>
        </p:nvSpPr>
        <p:spPr>
          <a:xfrm>
            <a:off x="2057400" y="3822192"/>
            <a:ext cx="397764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7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31, 34, 36</a:t>
            </a:r>
            <a:endParaRPr lang="en-US" sz="1720" dirty="0"/>
          </a:p>
        </p:txBody>
      </p:sp>
      <p:sp>
        <p:nvSpPr>
          <p:cNvPr id="23" name="Text 21"/>
          <p:cNvSpPr txBox="1"/>
          <p:nvPr/>
        </p:nvSpPr>
        <p:spPr>
          <a:xfrm>
            <a:off x="6035040" y="3822192"/>
            <a:ext cx="1325880" cy="566928"/>
          </a:xfrm>
          <a:prstGeom prst="rect">
            <a:avLst/>
          </a:prstGeom>
          <a:solidFill>
            <a:srgbClr val="FFFFFF"/>
          </a:solidFill>
          <a:ln w="14605">
            <a:solidFill>
              <a:srgbClr val="17324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endParaRPr lang="en-US" sz="1720" dirty="0"/>
          </a:p>
        </p:txBody>
      </p:sp>
      <p:sp>
        <p:nvSpPr>
          <p:cNvPr id="24" name="Text 22"/>
          <p:cNvSpPr txBox="1"/>
          <p:nvPr/>
        </p:nvSpPr>
        <p:spPr>
          <a:xfrm>
            <a:off x="8321040" y="1874520"/>
            <a:ext cx="2834640" cy="713232"/>
          </a:xfrm>
          <a:prstGeom prst="rect">
            <a:avLst/>
          </a:prstGeom>
          <a:solidFill>
            <a:srgbClr val="F0F7EB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85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count check: total frequency should be 12.</a:t>
            </a:r>
            <a:endParaRPr lang="en-US" sz="1850" dirty="0"/>
          </a:p>
        </p:txBody>
      </p:sp>
      <p:sp>
        <p:nvSpPr>
          <p:cNvPr id="25" name="Text 23"/>
          <p:cNvSpPr txBox="1"/>
          <p:nvPr/>
        </p:nvSpPr>
        <p:spPr>
          <a:xfrm>
            <a:off x="8321040" y="2880360"/>
            <a:ext cx="2834640" cy="502920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____ / 12</a:t>
            </a:r>
            <a:endParaRPr lang="en-US" sz="1950" dirty="0"/>
          </a:p>
        </p:txBody>
      </p:sp>
      <p:sp>
        <p:nvSpPr>
          <p:cNvPr id="26" name="Text 24"/>
          <p:cNvSpPr txBox="1"/>
          <p:nvPr/>
        </p:nvSpPr>
        <p:spPr>
          <a:xfrm>
            <a:off x="8321040" y="3611880"/>
            <a:ext cx="2834640" cy="548640"/>
          </a:xfrm>
          <a:prstGeom prst="rect">
            <a:avLst/>
          </a:prstGeom>
          <a:solidFill>
            <a:srgbClr val="FFFFFF"/>
          </a:solidFill>
          <a:ln w="13970">
            <a:solidFill>
              <a:srgbClr val="E9745D"/>
            </a:solidFill>
          </a:ln>
        </p:spPr>
        <p:txBody>
          <a:bodyPr wrap="square" lIns="1397" tIns="1397" rIns="1397" bIns="1397" rtlCol="0" anchor="ctr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interval: __________</a:t>
            </a:r>
            <a:endParaRPr lang="en-US" sz="1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6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C7A7E"/>
          </a:solidFill>
          <a:ln w="12700">
            <a:solidFill>
              <a:srgbClr val="1C7A7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17324A"/>
          </a:solidFill>
          <a:ln w="12700">
            <a:solidFill>
              <a:srgbClr val="17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411480" y="292608"/>
            <a:ext cx="1234440" cy="310896"/>
          </a:xfrm>
          <a:prstGeom prst="rect">
            <a:avLst/>
          </a:prstGeom>
          <a:solidFill>
            <a:srgbClr val="1C7A7E"/>
          </a:solidFill>
          <a:ln w="15240">
            <a:solidFill>
              <a:srgbClr val="1C7A7E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250" dirty="0"/>
          </a:p>
        </p:txBody>
      </p:sp>
      <p:sp>
        <p:nvSpPr>
          <p:cNvPr id="5" name="Text 3"/>
          <p:cNvSpPr txBox="1"/>
          <p:nvPr/>
        </p:nvSpPr>
        <p:spPr>
          <a:xfrm>
            <a:off x="10744200" y="292608"/>
            <a:ext cx="960120" cy="310896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11</a:t>
            </a:r>
            <a:endParaRPr lang="en-US" sz="1250" dirty="0"/>
          </a:p>
        </p:txBody>
      </p:sp>
      <p:sp>
        <p:nvSpPr>
          <p:cNvPr id="6" name="Text 4"/>
          <p:cNvSpPr txBox="1"/>
          <p:nvPr/>
        </p:nvSpPr>
        <p:spPr>
          <a:xfrm>
            <a:off x="411480" y="658368"/>
            <a:ext cx="8869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Histogram #1: Drag the Bars</a:t>
            </a:r>
            <a:endParaRPr lang="en-US" sz="3000" dirty="0"/>
          </a:p>
        </p:txBody>
      </p:sp>
      <p:sp>
        <p:nvSpPr>
          <p:cNvPr id="7" name="Text 5"/>
          <p:cNvSpPr txBox="1"/>
          <p:nvPr/>
        </p:nvSpPr>
        <p:spPr>
          <a:xfrm>
            <a:off x="438912" y="1152144"/>
            <a:ext cx="10698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6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intervals are already on the graph. Drag each bar to the matching interval.</a:t>
            </a:r>
            <a:endParaRPr lang="en-US" sz="1620" dirty="0"/>
          </a:p>
        </p:txBody>
      </p:sp>
      <p:sp>
        <p:nvSpPr>
          <p:cNvPr id="8" name="Text 6"/>
          <p:cNvSpPr txBox="1"/>
          <p:nvPr/>
        </p:nvSpPr>
        <p:spPr>
          <a:xfrm>
            <a:off x="411480" y="6656832"/>
            <a:ext cx="4846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 Hero Lab • Guided Build + Sort Edition</a:t>
            </a:r>
            <a:endParaRPr lang="en-US" sz="880" dirty="0"/>
          </a:p>
        </p:txBody>
      </p:sp>
      <p:sp>
        <p:nvSpPr>
          <p:cNvPr id="9" name="Text 7"/>
          <p:cNvSpPr txBox="1"/>
          <p:nvPr/>
        </p:nvSpPr>
        <p:spPr>
          <a:xfrm>
            <a:off x="667512" y="1536192"/>
            <a:ext cx="6025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Minutes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1097280" y="1993392"/>
            <a:ext cx="0" cy="3483864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097280" y="5477256"/>
            <a:ext cx="5532120" cy="0"/>
          </a:xfrm>
          <a:prstGeom prst="line">
            <a:avLst/>
          </a:prstGeom>
          <a:noFill/>
          <a:ln w="1778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097280" y="5477256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704088" y="5404104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20" dirty="0"/>
          </a:p>
        </p:txBody>
      </p:sp>
      <p:sp>
        <p:nvSpPr>
          <p:cNvPr id="14" name="Shape 12"/>
          <p:cNvSpPr/>
          <p:nvPr/>
        </p:nvSpPr>
        <p:spPr>
          <a:xfrm>
            <a:off x="1097280" y="4780483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 txBox="1"/>
          <p:nvPr/>
        </p:nvSpPr>
        <p:spPr>
          <a:xfrm>
            <a:off x="704088" y="4707331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20" dirty="0"/>
          </a:p>
        </p:txBody>
      </p:sp>
      <p:sp>
        <p:nvSpPr>
          <p:cNvPr id="16" name="Shape 14"/>
          <p:cNvSpPr/>
          <p:nvPr/>
        </p:nvSpPr>
        <p:spPr>
          <a:xfrm>
            <a:off x="1097280" y="4083710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704088" y="4010558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20" dirty="0"/>
          </a:p>
        </p:txBody>
      </p:sp>
      <p:sp>
        <p:nvSpPr>
          <p:cNvPr id="18" name="Shape 16"/>
          <p:cNvSpPr/>
          <p:nvPr/>
        </p:nvSpPr>
        <p:spPr>
          <a:xfrm>
            <a:off x="1097280" y="3386938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704088" y="3313786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20" dirty="0"/>
          </a:p>
        </p:txBody>
      </p:sp>
      <p:sp>
        <p:nvSpPr>
          <p:cNvPr id="20" name="Shape 18"/>
          <p:cNvSpPr/>
          <p:nvPr/>
        </p:nvSpPr>
        <p:spPr>
          <a:xfrm>
            <a:off x="1097280" y="2690165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 txBox="1"/>
          <p:nvPr/>
        </p:nvSpPr>
        <p:spPr>
          <a:xfrm>
            <a:off x="704088" y="2617013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20" dirty="0"/>
          </a:p>
        </p:txBody>
      </p:sp>
      <p:sp>
        <p:nvSpPr>
          <p:cNvPr id="22" name="Shape 20"/>
          <p:cNvSpPr/>
          <p:nvPr/>
        </p:nvSpPr>
        <p:spPr>
          <a:xfrm>
            <a:off x="1097280" y="1993392"/>
            <a:ext cx="5532120" cy="0"/>
          </a:xfrm>
          <a:prstGeom prst="line">
            <a:avLst/>
          </a:prstGeom>
          <a:noFill/>
          <a:ln w="6350">
            <a:solidFill>
              <a:srgbClr val="C9D7D9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704088" y="1920240"/>
            <a:ext cx="2560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2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20" dirty="0"/>
          </a:p>
        </p:txBody>
      </p:sp>
      <p:sp>
        <p:nvSpPr>
          <p:cNvPr id="24" name="Text 22"/>
          <p:cNvSpPr txBox="1"/>
          <p:nvPr/>
        </p:nvSpPr>
        <p:spPr>
          <a:xfrm>
            <a:off x="1106424" y="5532120"/>
            <a:ext cx="136474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0–9</a:t>
            </a:r>
            <a:endParaRPr lang="en-US" sz="920" dirty="0"/>
          </a:p>
        </p:txBody>
      </p:sp>
      <p:sp>
        <p:nvSpPr>
          <p:cNvPr id="25" name="Text 23"/>
          <p:cNvSpPr txBox="1"/>
          <p:nvPr/>
        </p:nvSpPr>
        <p:spPr>
          <a:xfrm>
            <a:off x="2489454" y="5532120"/>
            <a:ext cx="136474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10–19</a:t>
            </a:r>
            <a:endParaRPr lang="en-US" sz="920" dirty="0"/>
          </a:p>
        </p:txBody>
      </p:sp>
      <p:sp>
        <p:nvSpPr>
          <p:cNvPr id="26" name="Text 24"/>
          <p:cNvSpPr txBox="1"/>
          <p:nvPr/>
        </p:nvSpPr>
        <p:spPr>
          <a:xfrm>
            <a:off x="3872484" y="5532120"/>
            <a:ext cx="136474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20–29</a:t>
            </a:r>
            <a:endParaRPr lang="en-US" sz="920" dirty="0"/>
          </a:p>
        </p:txBody>
      </p:sp>
      <p:sp>
        <p:nvSpPr>
          <p:cNvPr id="27" name="Text 25"/>
          <p:cNvSpPr txBox="1"/>
          <p:nvPr/>
        </p:nvSpPr>
        <p:spPr>
          <a:xfrm>
            <a:off x="5255514" y="5532120"/>
            <a:ext cx="136474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2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30–39</a:t>
            </a:r>
            <a:endParaRPr lang="en-US" sz="920" dirty="0"/>
          </a:p>
        </p:txBody>
      </p:sp>
      <p:sp>
        <p:nvSpPr>
          <p:cNvPr id="28" name="Text 26"/>
          <p:cNvSpPr txBox="1"/>
          <p:nvPr/>
        </p:nvSpPr>
        <p:spPr>
          <a:xfrm rot="16200000">
            <a:off x="621792" y="3643884"/>
            <a:ext cx="347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850" dirty="0"/>
          </a:p>
        </p:txBody>
      </p:sp>
      <p:sp>
        <p:nvSpPr>
          <p:cNvPr id="29" name="Text 27"/>
          <p:cNvSpPr txBox="1"/>
          <p:nvPr/>
        </p:nvSpPr>
        <p:spPr>
          <a:xfrm>
            <a:off x="2314346" y="5861304"/>
            <a:ext cx="320863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4D5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900" dirty="0"/>
          </a:p>
        </p:txBody>
      </p:sp>
      <p:sp>
        <p:nvSpPr>
          <p:cNvPr id="30" name="Text 28"/>
          <p:cNvSpPr txBox="1"/>
          <p:nvPr/>
        </p:nvSpPr>
        <p:spPr>
          <a:xfrm>
            <a:off x="7333488" y="1444752"/>
            <a:ext cx="3520440" cy="329184"/>
          </a:xfrm>
          <a:prstGeom prst="rect">
            <a:avLst/>
          </a:prstGeom>
          <a:solidFill>
            <a:srgbClr val="17324A"/>
          </a:solidFill>
          <a:ln w="15240">
            <a:solidFill>
              <a:srgbClr val="17324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TRAY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7543800" y="3622853"/>
            <a:ext cx="566928" cy="994867"/>
          </a:xfrm>
          <a:prstGeom prst="rect">
            <a:avLst/>
          </a:prstGeom>
          <a:solidFill>
            <a:srgbClr val="1C7A7E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 txBox="1"/>
          <p:nvPr/>
        </p:nvSpPr>
        <p:spPr>
          <a:xfrm>
            <a:off x="7543800" y="3394253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321040" y="3125419"/>
            <a:ext cx="566928" cy="1492301"/>
          </a:xfrm>
          <a:prstGeom prst="rect">
            <a:avLst/>
          </a:prstGeom>
          <a:solidFill>
            <a:srgbClr val="E9745D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 txBox="1"/>
          <p:nvPr/>
        </p:nvSpPr>
        <p:spPr>
          <a:xfrm>
            <a:off x="8321040" y="2896819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9098280" y="2627986"/>
            <a:ext cx="566928" cy="1989734"/>
          </a:xfrm>
          <a:prstGeom prst="rect">
            <a:avLst/>
          </a:prstGeom>
          <a:solidFill>
            <a:srgbClr val="E8B544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 txBox="1"/>
          <p:nvPr/>
        </p:nvSpPr>
        <p:spPr>
          <a:xfrm>
            <a:off x="9098280" y="2399386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9875520" y="3125419"/>
            <a:ext cx="566928" cy="1492301"/>
          </a:xfrm>
          <a:prstGeom prst="rect">
            <a:avLst/>
          </a:prstGeom>
          <a:solidFill>
            <a:srgbClr val="DCEBD2"/>
          </a:solidFill>
          <a:ln w="13970">
            <a:solidFill>
              <a:srgbClr val="1732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 txBox="1"/>
          <p:nvPr/>
        </p:nvSpPr>
        <p:spPr>
          <a:xfrm>
            <a:off x="9875520" y="2896819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9" name="Text 37"/>
          <p:cNvSpPr txBox="1"/>
          <p:nvPr/>
        </p:nvSpPr>
        <p:spPr>
          <a:xfrm>
            <a:off x="7315200" y="5285232"/>
            <a:ext cx="3611880" cy="530352"/>
          </a:xfrm>
          <a:prstGeom prst="rect">
            <a:avLst/>
          </a:prstGeom>
          <a:solidFill>
            <a:srgbClr val="FFFFFF"/>
          </a:solidFill>
          <a:ln w="15240">
            <a:solidFill>
              <a:srgbClr val="1C7A7E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bar number to the frequency in your table.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1992</Words>
  <Application>Microsoft Macintosh PowerPoint</Application>
  <PresentationFormat>Widescreen</PresentationFormat>
  <Paragraphs>582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Histogram Hero Lab: Guided Build + Sort Edition</dc:title>
  <dc:subject>Guided interactive histogram activity for Google Slides</dc:subject>
  <dc:creator>Neft Teacher</dc:creator>
  <cp:lastModifiedBy>Neft, Joel D.</cp:lastModifiedBy>
  <cp:revision>2</cp:revision>
  <dcterms:created xsi:type="dcterms:W3CDTF">2026-06-04T11:05:24Z</dcterms:created>
  <dcterms:modified xsi:type="dcterms:W3CDTF">2026-06-04T11:11:10Z</dcterms:modified>
</cp:coreProperties>
</file>